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63" r:id="rId4"/>
    <p:sldId id="264" r:id="rId5"/>
    <p:sldId id="273" r:id="rId6"/>
    <p:sldId id="260" r:id="rId7"/>
    <p:sldId id="261" r:id="rId8"/>
    <p:sldId id="259" r:id="rId9"/>
    <p:sldId id="276" r:id="rId10"/>
    <p:sldId id="269" r:id="rId11"/>
    <p:sldId id="270" r:id="rId12"/>
    <p:sldId id="275" r:id="rId13"/>
    <p:sldId id="262" r:id="rId14"/>
    <p:sldId id="271" r:id="rId15"/>
    <p:sldId id="277" r:id="rId16"/>
    <p:sldId id="278" r:id="rId17"/>
    <p:sldId id="272" r:id="rId18"/>
    <p:sldId id="274" r:id="rId19"/>
    <p:sldId id="279" r:id="rId20"/>
    <p:sldId id="282" r:id="rId21"/>
    <p:sldId id="280" r:id="rId22"/>
    <p:sldId id="283" r:id="rId23"/>
    <p:sldId id="284" r:id="rId24"/>
    <p:sldId id="281" r:id="rId25"/>
    <p:sldId id="268" r:id="rId26"/>
    <p:sldId id="258" r:id="rId27"/>
  </p:sldIdLst>
  <p:sldSz cx="9144000" cy="5143500" type="screen16x9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5BB9"/>
    <a:srgbClr val="FF66FF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12" autoAdjust="0"/>
    <p:restoredTop sz="94660"/>
  </p:normalViewPr>
  <p:slideViewPr>
    <p:cSldViewPr>
      <p:cViewPr varScale="1">
        <p:scale>
          <a:sx n="88" d="100"/>
          <a:sy n="88" d="100"/>
        </p:scale>
        <p:origin x="-102" y="-18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D4D5F2-74C8-4C3E-A503-FF11EE8D0FCF}" type="datetimeFigureOut">
              <a:rPr lang="pl-PL" smtClean="0"/>
              <a:t>2018-10-11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3C65F4-B663-47CA-A08B-9ADAA44AF282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C65F4-B663-47CA-A08B-9ADAA44AF282}" type="slidenum">
              <a:rPr lang="pl-PL" smtClean="0"/>
              <a:t>20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0328C-55CC-4F47-9BA9-4FE595CEE3DB}" type="datetimeFigureOut">
              <a:rPr lang="pl-PL" smtClean="0"/>
              <a:pPr/>
              <a:t>2018-10-10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53F32-793F-4056-A1DE-7EF9903086B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0328C-55CC-4F47-9BA9-4FE595CEE3DB}" type="datetimeFigureOut">
              <a:rPr lang="pl-PL" smtClean="0"/>
              <a:pPr/>
              <a:t>2018-10-10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53F32-793F-4056-A1DE-7EF9903086B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0328C-55CC-4F47-9BA9-4FE595CEE3DB}" type="datetimeFigureOut">
              <a:rPr lang="pl-PL" smtClean="0"/>
              <a:pPr/>
              <a:t>2018-10-10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53F32-793F-4056-A1DE-7EF9903086B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0328C-55CC-4F47-9BA9-4FE595CEE3DB}" type="datetimeFigureOut">
              <a:rPr lang="pl-PL" smtClean="0"/>
              <a:pPr/>
              <a:t>2018-10-10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53F32-793F-4056-A1DE-7EF9903086B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0328C-55CC-4F47-9BA9-4FE595CEE3DB}" type="datetimeFigureOut">
              <a:rPr lang="pl-PL" smtClean="0"/>
              <a:pPr/>
              <a:t>2018-10-10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53F32-793F-4056-A1DE-7EF9903086B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0328C-55CC-4F47-9BA9-4FE595CEE3DB}" type="datetimeFigureOut">
              <a:rPr lang="pl-PL" smtClean="0"/>
              <a:pPr/>
              <a:t>2018-10-10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53F32-793F-4056-A1DE-7EF9903086B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0328C-55CC-4F47-9BA9-4FE595CEE3DB}" type="datetimeFigureOut">
              <a:rPr lang="pl-PL" smtClean="0"/>
              <a:pPr/>
              <a:t>2018-10-10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53F32-793F-4056-A1DE-7EF9903086B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0328C-55CC-4F47-9BA9-4FE595CEE3DB}" type="datetimeFigureOut">
              <a:rPr lang="pl-PL" smtClean="0"/>
              <a:pPr/>
              <a:t>2018-10-10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53F32-793F-4056-A1DE-7EF9903086B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0328C-55CC-4F47-9BA9-4FE595CEE3DB}" type="datetimeFigureOut">
              <a:rPr lang="pl-PL" smtClean="0"/>
              <a:pPr/>
              <a:t>2018-10-10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53F32-793F-4056-A1DE-7EF9903086B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0328C-55CC-4F47-9BA9-4FE595CEE3DB}" type="datetimeFigureOut">
              <a:rPr lang="pl-PL" smtClean="0"/>
              <a:pPr/>
              <a:t>2018-10-10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53F32-793F-4056-A1DE-7EF9903086B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0328C-55CC-4F47-9BA9-4FE595CEE3DB}" type="datetimeFigureOut">
              <a:rPr lang="pl-PL" smtClean="0"/>
              <a:pPr/>
              <a:t>2018-10-10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53F32-793F-4056-A1DE-7EF9903086B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0328C-55CC-4F47-9BA9-4FE595CEE3DB}" type="datetimeFigureOut">
              <a:rPr lang="pl-PL" smtClean="0"/>
              <a:pPr/>
              <a:t>2018-10-10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53F32-793F-4056-A1DE-7EF9903086B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2355726"/>
            <a:ext cx="7772400" cy="1370726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2</a:t>
            </a:r>
            <a:r>
              <a:rPr lang="pl-PL" b="1" baseline="30000" dirty="0" smtClean="0"/>
              <a:t>nd</a:t>
            </a:r>
            <a:r>
              <a:rPr lang="pl-PL" b="1" dirty="0" smtClean="0"/>
              <a:t> </a:t>
            </a:r>
            <a:r>
              <a:rPr lang="en-GB" b="1" dirty="0" smtClean="0"/>
              <a:t>Supervisory </a:t>
            </a:r>
            <a:r>
              <a:rPr lang="en-GB" b="1" dirty="0"/>
              <a:t>Board Meeting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31640" y="3813888"/>
            <a:ext cx="6400800" cy="1117290"/>
          </a:xfrm>
        </p:spPr>
        <p:txBody>
          <a:bodyPr>
            <a:normAutofit/>
          </a:bodyPr>
          <a:lstStyle/>
          <a:p>
            <a:r>
              <a:rPr lang="pl-PL" sz="2400" b="1" dirty="0" err="1" smtClean="0"/>
              <a:t>Vilnius</a:t>
            </a:r>
            <a:endParaRPr lang="pl-PL" sz="2400" b="1" dirty="0" smtClean="0"/>
          </a:p>
          <a:p>
            <a:r>
              <a:rPr lang="pl-PL" sz="2400" b="1" dirty="0" err="1" smtClean="0"/>
              <a:t>October</a:t>
            </a:r>
            <a:r>
              <a:rPr lang="pl-PL" sz="2400" b="1" dirty="0" smtClean="0"/>
              <a:t> </a:t>
            </a:r>
            <a:r>
              <a:rPr lang="en-GB" sz="2400" b="1" dirty="0" smtClean="0"/>
              <a:t>1</a:t>
            </a:r>
            <a:r>
              <a:rPr lang="pl-PL" sz="2400" b="1" dirty="0" smtClean="0"/>
              <a:t>1</a:t>
            </a:r>
            <a:r>
              <a:rPr lang="pl-PL" sz="2400" b="1" baseline="30000" dirty="0" smtClean="0"/>
              <a:t>th</a:t>
            </a:r>
            <a:r>
              <a:rPr lang="en-GB" sz="2400" b="1" dirty="0" smtClean="0"/>
              <a:t>, </a:t>
            </a:r>
            <a:r>
              <a:rPr lang="en-GB" sz="2400" b="1" dirty="0" smtClean="0"/>
              <a:t>2018</a:t>
            </a:r>
            <a:endParaRPr lang="pl-PL" sz="2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0611" y="267494"/>
            <a:ext cx="1547813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968" y="198500"/>
            <a:ext cx="1671638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Transferr logo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1819698"/>
            <a:ext cx="3165585" cy="5360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Agenda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531840"/>
          </a:xfrm>
        </p:spPr>
        <p:txBody>
          <a:bodyPr>
            <a:normAutofit fontScale="55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Summary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of the 1</a:t>
            </a:r>
            <a:r>
              <a:rPr lang="en-GB" baseline="30000" dirty="0" smtClean="0">
                <a:solidFill>
                  <a:schemeClr val="bg1">
                    <a:lumMod val="50000"/>
                  </a:schemeClr>
                </a:solidFill>
              </a:rPr>
              <a:t>st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 year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activities</a:t>
            </a:r>
            <a:endParaRPr lang="pl-PL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914400" lvl="1" indent="-514350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Research,</a:t>
            </a:r>
            <a:endParaRPr lang="pl-PL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914400" lvl="1" indent="-514350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Deliverables,</a:t>
            </a:r>
            <a:endParaRPr lang="pl-PL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914400" lvl="1" indent="-514350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Dissemination &amp; communication,</a:t>
            </a:r>
            <a:endParaRPr lang="pl-PL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914400" lvl="1" indent="-514350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Events,</a:t>
            </a:r>
            <a:endParaRPr lang="pl-PL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914400" lvl="1" indent="-514350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Secondments.</a:t>
            </a:r>
            <a:endParaRPr lang="pl-PL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GB" b="1" dirty="0" smtClean="0"/>
              <a:t>Next year </a:t>
            </a:r>
            <a:r>
              <a:rPr lang="en-GB" b="1" dirty="0" smtClean="0"/>
              <a:t>activities</a:t>
            </a:r>
            <a:endParaRPr lang="pl-PL" b="1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Secondments reporting – rules reminder</a:t>
            </a:r>
            <a:endParaRPr lang="pl-PL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Dissemination reporting – rules reminder</a:t>
            </a:r>
            <a:endParaRPr lang="pl-PL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Website </a:t>
            </a:r>
            <a:endParaRPr lang="pl-PL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GB" baseline="30000" dirty="0" smtClean="0">
                <a:solidFill>
                  <a:schemeClr val="bg1">
                    <a:lumMod val="50000"/>
                  </a:schemeClr>
                </a:solidFill>
              </a:rPr>
              <a:t>st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year reporting to coordinator – administrative issues</a:t>
            </a:r>
            <a:endParaRPr lang="pl-PL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Next SB meeting – date and venue proposal</a:t>
            </a:r>
            <a:endParaRPr lang="pl-PL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AOB</a:t>
            </a:r>
            <a:endParaRPr lang="pl-PL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/>
          <p:nvPr/>
        </p:nvPicPr>
        <p:blipFill rotWithShape="1">
          <a:blip r:embed="rId2" cstate="print">
            <a:grayscl/>
          </a:blip>
          <a:srcRect b="16251"/>
          <a:stretch/>
        </p:blipFill>
        <p:spPr bwMode="auto">
          <a:xfrm>
            <a:off x="1691380" y="0"/>
            <a:ext cx="5472608" cy="27157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6" name="Obraz 5"/>
          <p:cNvPicPr/>
          <p:nvPr/>
        </p:nvPicPr>
        <p:blipFill>
          <a:blip r:embed="rId3" cstate="print">
            <a:grayscl/>
          </a:blip>
          <a:stretch>
            <a:fillRect/>
          </a:stretch>
        </p:blipFill>
        <p:spPr>
          <a:xfrm>
            <a:off x="1691380" y="2718461"/>
            <a:ext cx="5472908" cy="2445577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3082247" y="0"/>
            <a:ext cx="1561761" cy="5143500"/>
          </a:xfrm>
          <a:prstGeom prst="rect">
            <a:avLst/>
          </a:prstGeom>
          <a:noFill/>
          <a:ln w="38100">
            <a:solidFill>
              <a:srgbClr val="DB5B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67494"/>
            <a:ext cx="8229600" cy="20916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000" b="1" dirty="0" smtClean="0"/>
              <a:t>DELIVERABLES</a:t>
            </a:r>
          </a:p>
          <a:p>
            <a:r>
              <a:rPr lang="pl-PL" sz="2000" dirty="0" smtClean="0"/>
              <a:t>D1.2 </a:t>
            </a:r>
            <a:r>
              <a:rPr lang="pl-PL" sz="2000" i="1" dirty="0" smtClean="0"/>
              <a:t>Report </a:t>
            </a:r>
            <a:r>
              <a:rPr lang="pl-PL" sz="2000" i="1" dirty="0" smtClean="0"/>
              <a:t>on </a:t>
            </a:r>
            <a:r>
              <a:rPr lang="pl-PL" sz="2000" i="1" dirty="0" err="1" smtClean="0"/>
              <a:t>synthesis</a:t>
            </a:r>
            <a:r>
              <a:rPr lang="pl-PL" sz="2000" i="1" dirty="0" smtClean="0"/>
              <a:t> </a:t>
            </a:r>
            <a:r>
              <a:rPr lang="pl-PL" sz="2000" i="1" dirty="0" smtClean="0"/>
              <a:t>by </a:t>
            </a:r>
            <a:r>
              <a:rPr lang="fr-FR" sz="2000" i="1" dirty="0" smtClean="0"/>
              <a:t>sol-gel method</a:t>
            </a:r>
            <a:r>
              <a:rPr lang="pl-PL" sz="2000" i="1" dirty="0" smtClean="0"/>
              <a:t>,</a:t>
            </a:r>
            <a:r>
              <a:rPr lang="fr-FR" sz="2000" i="1" dirty="0" smtClean="0"/>
              <a:t> </a:t>
            </a:r>
            <a:r>
              <a:rPr lang="fr-FR" sz="2000" dirty="0" smtClean="0"/>
              <a:t>VU</a:t>
            </a:r>
            <a:r>
              <a:rPr lang="pl-PL" sz="2000" dirty="0" smtClean="0"/>
              <a:t>,</a:t>
            </a:r>
            <a:r>
              <a:rPr lang="fr-FR" sz="2000" dirty="0" smtClean="0"/>
              <a:t> </a:t>
            </a:r>
            <a:r>
              <a:rPr lang="pl-PL" sz="2000" dirty="0" smtClean="0"/>
              <a:t>M12 </a:t>
            </a:r>
            <a:r>
              <a:rPr lang="pl-PL" sz="2000" dirty="0" smtClean="0">
                <a:solidFill>
                  <a:srgbClr val="FF0000"/>
                </a:solidFill>
              </a:rPr>
              <a:t>(</a:t>
            </a:r>
            <a:r>
              <a:rPr lang="pl-PL" sz="2000" dirty="0" err="1" smtClean="0">
                <a:solidFill>
                  <a:srgbClr val="FF0000"/>
                </a:solidFill>
              </a:rPr>
              <a:t>November</a:t>
            </a:r>
            <a:r>
              <a:rPr lang="pl-PL" sz="2000" dirty="0" smtClean="0">
                <a:solidFill>
                  <a:srgbClr val="FF0000"/>
                </a:solidFill>
              </a:rPr>
              <a:t> 2019)</a:t>
            </a:r>
          </a:p>
          <a:p>
            <a:r>
              <a:rPr lang="pl-PL" sz="2000" dirty="0" smtClean="0"/>
              <a:t>D1.3 </a:t>
            </a:r>
            <a:r>
              <a:rPr lang="pl-PL" sz="2000" i="1" dirty="0" smtClean="0"/>
              <a:t>Report on </a:t>
            </a:r>
            <a:r>
              <a:rPr lang="pl-PL" sz="2000" i="1" dirty="0" err="1" smtClean="0"/>
              <a:t>phase</a:t>
            </a:r>
            <a:r>
              <a:rPr lang="pl-PL" sz="2000" i="1" dirty="0" smtClean="0"/>
              <a:t> </a:t>
            </a:r>
            <a:r>
              <a:rPr lang="pl-PL" sz="2000" i="1" dirty="0" err="1" smtClean="0"/>
              <a:t>stability</a:t>
            </a:r>
            <a:r>
              <a:rPr lang="pl-PL" sz="2000" i="1" dirty="0" smtClean="0"/>
              <a:t> regions, </a:t>
            </a:r>
            <a:r>
              <a:rPr lang="pl-PL" sz="2000" dirty="0" smtClean="0"/>
              <a:t>VU, M18</a:t>
            </a:r>
            <a:r>
              <a:rPr lang="pl-PL" sz="2000" dirty="0" smtClean="0">
                <a:solidFill>
                  <a:srgbClr val="FF0000"/>
                </a:solidFill>
              </a:rPr>
              <a:t> </a:t>
            </a:r>
            <a:r>
              <a:rPr lang="pl-PL" sz="2000" dirty="0" smtClean="0">
                <a:solidFill>
                  <a:srgbClr val="FF0000"/>
                </a:solidFill>
              </a:rPr>
              <a:t>(May 2019</a:t>
            </a:r>
            <a:r>
              <a:rPr lang="pl-PL" sz="2000" dirty="0" smtClean="0">
                <a:solidFill>
                  <a:srgbClr val="FF0000"/>
                </a:solidFill>
              </a:rPr>
              <a:t>)</a:t>
            </a:r>
            <a:endParaRPr lang="pl-PL" sz="2000" dirty="0" smtClean="0"/>
          </a:p>
          <a:p>
            <a:r>
              <a:rPr lang="pl-PL" sz="2000" dirty="0" smtClean="0"/>
              <a:t>D8.1 </a:t>
            </a:r>
            <a:r>
              <a:rPr lang="pl-PL" sz="2000" i="1" dirty="0" smtClean="0"/>
              <a:t>Progress report </a:t>
            </a:r>
            <a:r>
              <a:rPr lang="pl-PL" sz="2000" i="1" dirty="0" smtClean="0"/>
              <a:t>1,</a:t>
            </a:r>
            <a:r>
              <a:rPr lang="pl-PL" sz="2000" dirty="0" smtClean="0"/>
              <a:t> </a:t>
            </a:r>
            <a:r>
              <a:rPr lang="pl-PL" sz="2000" dirty="0" smtClean="0"/>
              <a:t>ILTSR </a:t>
            </a:r>
            <a:r>
              <a:rPr lang="pl-PL" sz="2000" dirty="0" smtClean="0"/>
              <a:t>PAS, M12</a:t>
            </a:r>
            <a:r>
              <a:rPr lang="pl-PL" sz="2000" dirty="0" smtClean="0">
                <a:solidFill>
                  <a:srgbClr val="FF0000"/>
                </a:solidFill>
              </a:rPr>
              <a:t> </a:t>
            </a:r>
            <a:r>
              <a:rPr lang="pl-PL" sz="2000" dirty="0" smtClean="0">
                <a:solidFill>
                  <a:srgbClr val="FF0000"/>
                </a:solidFill>
              </a:rPr>
              <a:t>(May 2019</a:t>
            </a:r>
            <a:r>
              <a:rPr lang="pl-PL" sz="2000" dirty="0" smtClean="0">
                <a:solidFill>
                  <a:srgbClr val="FF0000"/>
                </a:solidFill>
              </a:rPr>
              <a:t>)</a:t>
            </a:r>
            <a:endParaRPr lang="pl-PL" sz="2000" dirty="0" smtClean="0"/>
          </a:p>
          <a:p>
            <a:r>
              <a:rPr lang="en-US" sz="2000" dirty="0" smtClean="0"/>
              <a:t>D8.2 </a:t>
            </a:r>
            <a:r>
              <a:rPr lang="en-US" sz="2000" i="1" dirty="0" smtClean="0"/>
              <a:t>Mid-term </a:t>
            </a:r>
            <a:r>
              <a:rPr lang="en-US" sz="2000" i="1" dirty="0" smtClean="0"/>
              <a:t>meeting</a:t>
            </a:r>
            <a:r>
              <a:rPr lang="pl-PL" sz="2000" dirty="0" smtClean="0"/>
              <a:t>,</a:t>
            </a:r>
            <a:r>
              <a:rPr lang="en-US" sz="2000" dirty="0" smtClean="0"/>
              <a:t> ILTSR PAS</a:t>
            </a:r>
            <a:r>
              <a:rPr lang="pl-PL" sz="2000" dirty="0" smtClean="0"/>
              <a:t>,</a:t>
            </a:r>
            <a:r>
              <a:rPr lang="en-US" sz="2000" dirty="0" smtClean="0"/>
              <a:t> </a:t>
            </a:r>
            <a:r>
              <a:rPr lang="pl-PL" sz="2000" dirty="0" smtClean="0"/>
              <a:t>M</a:t>
            </a:r>
            <a:r>
              <a:rPr lang="en-US" sz="2000" dirty="0" smtClean="0"/>
              <a:t>18</a:t>
            </a:r>
            <a:r>
              <a:rPr lang="pl-PL" sz="2000" dirty="0" smtClean="0">
                <a:solidFill>
                  <a:srgbClr val="FF0000"/>
                </a:solidFill>
              </a:rPr>
              <a:t> (</a:t>
            </a:r>
            <a:r>
              <a:rPr lang="pl-PL" sz="2000" dirty="0" err="1" smtClean="0">
                <a:solidFill>
                  <a:srgbClr val="FF0000"/>
                </a:solidFill>
              </a:rPr>
              <a:t>November</a:t>
            </a:r>
            <a:r>
              <a:rPr lang="pl-PL" sz="2000" dirty="0" smtClean="0">
                <a:solidFill>
                  <a:srgbClr val="FF0000"/>
                </a:solidFill>
              </a:rPr>
              <a:t> 2019)</a:t>
            </a:r>
            <a:endParaRPr lang="pl-PL" sz="2000" dirty="0" smtClean="0"/>
          </a:p>
          <a:p>
            <a:endParaRPr lang="pl-PL" sz="2000" dirty="0" smtClean="0"/>
          </a:p>
          <a:p>
            <a:endParaRPr lang="pl-PL" sz="2000" dirty="0"/>
          </a:p>
        </p:txBody>
      </p:sp>
      <p:sp>
        <p:nvSpPr>
          <p:cNvPr id="5" name="Prostokąt 4"/>
          <p:cNvSpPr/>
          <p:nvPr/>
        </p:nvSpPr>
        <p:spPr>
          <a:xfrm>
            <a:off x="395536" y="2211710"/>
            <a:ext cx="7842070" cy="271612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pl-PL" sz="2000" b="1" dirty="0" smtClean="0"/>
              <a:t>CONFERENCES</a:t>
            </a:r>
          </a:p>
          <a:p>
            <a:pPr marL="452438" indent="-452438">
              <a:buFont typeface="Arial" pitchFamily="34" charset="0"/>
              <a:buChar char="•"/>
            </a:pPr>
            <a:r>
              <a:rPr lang="en-US" sz="2000" dirty="0" smtClean="0"/>
              <a:t>ESTE 2019, 7th International Conference on Excited States of Transitions Elements (ILTSR PAS)</a:t>
            </a:r>
            <a:r>
              <a:rPr lang="pl-PL" sz="2000" dirty="0" smtClean="0"/>
              <a:t> - 2019, </a:t>
            </a:r>
            <a:r>
              <a:rPr lang="pl-PL" sz="2000" dirty="0" err="1" smtClean="0"/>
              <a:t>September</a:t>
            </a:r>
            <a:r>
              <a:rPr lang="pl-PL" sz="2000" dirty="0" smtClean="0"/>
              <a:t> </a:t>
            </a:r>
            <a:r>
              <a:rPr lang="en-US" sz="2000" dirty="0" smtClean="0"/>
              <a:t> </a:t>
            </a:r>
            <a:endParaRPr lang="pl-PL" sz="2000" dirty="0" smtClean="0"/>
          </a:p>
          <a:p>
            <a:pPr marL="452438" indent="-452438">
              <a:buFont typeface="Arial" pitchFamily="34" charset="0"/>
              <a:buChar char="•"/>
            </a:pPr>
            <a:r>
              <a:rPr lang="pl-PL" sz="2000" dirty="0" smtClean="0"/>
              <a:t>…?...</a:t>
            </a:r>
            <a:endParaRPr lang="pl-PL" dirty="0" smtClean="0"/>
          </a:p>
          <a:p>
            <a:endParaRPr lang="pl-PL" sz="1400" b="1" dirty="0" smtClean="0"/>
          </a:p>
          <a:p>
            <a:r>
              <a:rPr lang="pl-PL" sz="2000" b="1" dirty="0" smtClean="0">
                <a:solidFill>
                  <a:srgbClr val="FF0000"/>
                </a:solidFill>
              </a:rPr>
              <a:t>GENERAL PUBLIC EVENTS !</a:t>
            </a:r>
          </a:p>
          <a:p>
            <a:endParaRPr lang="pl-PL" sz="1400" b="1" dirty="0" smtClean="0">
              <a:solidFill>
                <a:srgbClr val="FF0000"/>
              </a:solidFill>
            </a:endParaRPr>
          </a:p>
          <a:p>
            <a:r>
              <a:rPr lang="pl-PL" sz="2000" b="1" dirty="0" smtClean="0">
                <a:solidFill>
                  <a:srgbClr val="FF0000"/>
                </a:solidFill>
              </a:rPr>
              <a:t>SOCIAL MEDIA !</a:t>
            </a:r>
          </a:p>
          <a:p>
            <a:r>
              <a:rPr lang="pl-PL" sz="2000" dirty="0" err="1" smtClean="0"/>
              <a:t>Twitter</a:t>
            </a:r>
            <a:r>
              <a:rPr lang="pl-PL" sz="2000" dirty="0" smtClean="0"/>
              <a:t>, </a:t>
            </a:r>
            <a:r>
              <a:rPr lang="pl-PL" sz="2000" dirty="0" err="1" smtClean="0"/>
              <a:t>Facebook</a:t>
            </a:r>
            <a:r>
              <a:rPr lang="pl-PL" sz="2000" dirty="0" smtClean="0"/>
              <a:t>, </a:t>
            </a:r>
            <a:r>
              <a:rPr lang="pl-PL" sz="2000" dirty="0" err="1" smtClean="0"/>
              <a:t>LinkedIn</a:t>
            </a:r>
            <a:r>
              <a:rPr lang="pl-PL" sz="2000" dirty="0" smtClean="0"/>
              <a:t>, Google+, </a:t>
            </a:r>
            <a:r>
              <a:rPr lang="pl-PL" sz="2000" dirty="0" err="1" smtClean="0"/>
              <a:t>Instagram</a:t>
            </a:r>
            <a:r>
              <a:rPr lang="pl-PL" sz="2000" dirty="0" smtClean="0"/>
              <a:t>,  </a:t>
            </a:r>
            <a:r>
              <a:rPr lang="pl-PL" sz="2000" dirty="0" err="1" smtClean="0"/>
              <a:t>Pinterest</a:t>
            </a:r>
            <a:r>
              <a:rPr lang="pl-PL" sz="2000" dirty="0" smtClean="0"/>
              <a:t>, </a:t>
            </a:r>
            <a:r>
              <a:rPr lang="pl-PL" sz="2000" dirty="0" err="1" smtClean="0"/>
              <a:t>YouTube</a:t>
            </a:r>
            <a:r>
              <a:rPr lang="pl-PL" sz="2000" dirty="0" smtClean="0"/>
              <a:t>… ?</a:t>
            </a:r>
            <a:endParaRPr lang="pl-PL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81178" y="194388"/>
            <a:ext cx="628192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AU" b="1" i="1" dirty="0" smtClean="0"/>
              <a:t>TRANSFERR </a:t>
            </a:r>
            <a:r>
              <a:rPr lang="pl-PL" b="1" i="1" dirty="0" err="1" smtClean="0"/>
              <a:t>Trainings</a:t>
            </a:r>
            <a:r>
              <a:rPr lang="pl-PL" b="1" i="1" dirty="0" smtClean="0"/>
              <a:t> and </a:t>
            </a:r>
            <a:r>
              <a:rPr lang="pl-PL" b="1" i="1" dirty="0" err="1" smtClean="0"/>
              <a:t>Workshops</a:t>
            </a:r>
            <a:endParaRPr lang="pl-PL" b="1" i="1" dirty="0" smtClean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06949877"/>
              </p:ext>
            </p:extLst>
          </p:nvPr>
        </p:nvGraphicFramePr>
        <p:xfrm>
          <a:off x="164592" y="555527"/>
          <a:ext cx="8551926" cy="4512716"/>
        </p:xfrm>
        <a:graphic>
          <a:graphicData uri="http://schemas.openxmlformats.org/drawingml/2006/table">
            <a:tbl>
              <a:tblPr firstRow="1" bandRow="1">
                <a:noFill/>
                <a:tableStyleId>{C083E6E3-FA7D-4D7B-A595-EF9225AFEA82}</a:tableStyleId>
              </a:tblPr>
              <a:tblGrid>
                <a:gridCol w="1131570">
                  <a:extLst>
                    <a:ext uri="{9D8B030D-6E8A-4147-A177-3AD203B41FA5}">
                      <a16:colId xmlns:a16="http://schemas.microsoft.com/office/drawing/2014/main" xmlns="" val="1265662393"/>
                    </a:ext>
                  </a:extLst>
                </a:gridCol>
                <a:gridCol w="6264778">
                  <a:extLst>
                    <a:ext uri="{9D8B030D-6E8A-4147-A177-3AD203B41FA5}">
                      <a16:colId xmlns:a16="http://schemas.microsoft.com/office/drawing/2014/main" xmlns="" val="738752593"/>
                    </a:ext>
                  </a:extLst>
                </a:gridCol>
                <a:gridCol w="1155578">
                  <a:extLst>
                    <a:ext uri="{9D8B030D-6E8A-4147-A177-3AD203B41FA5}">
                      <a16:colId xmlns:a16="http://schemas.microsoft.com/office/drawing/2014/main" xmlns="" val="3280385468"/>
                    </a:ext>
                  </a:extLst>
                </a:gridCol>
              </a:tblGrid>
              <a:tr h="273774">
                <a:tc>
                  <a:txBody>
                    <a:bodyPr/>
                    <a:lstStyle/>
                    <a:p>
                      <a:pPr algn="ctr"/>
                      <a:r>
                        <a:rPr lang="en-AU" sz="1400" u="none" strike="noStrike" kern="1200" baseline="0" noProof="0" dirty="0" smtClean="0"/>
                        <a:t>Organizer</a:t>
                      </a:r>
                      <a:endParaRPr lang="en-AU" sz="1400" noProof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u="none" strike="noStrike" kern="1200" baseline="0" dirty="0" smtClean="0"/>
                        <a:t>Activity</a:t>
                      </a:r>
                      <a:endParaRPr lang="pl-PL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u="none" strike="noStrike" kern="1200" baseline="0" dirty="0" smtClean="0"/>
                        <a:t>Period</a:t>
                      </a:r>
                      <a:endParaRPr lang="pl-PL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117514511"/>
                  </a:ext>
                </a:extLst>
              </a:tr>
              <a:tr h="480954">
                <a:tc>
                  <a:txBody>
                    <a:bodyPr/>
                    <a:lstStyle/>
                    <a:p>
                      <a:pPr algn="ctr"/>
                      <a:r>
                        <a:rPr lang="pl-PL" sz="1400" u="none" strike="noStrike" kern="1200" baseline="0" dirty="0" smtClean="0"/>
                        <a:t>VU</a:t>
                      </a:r>
                      <a:endParaRPr lang="pl-PL" sz="1400" dirty="0"/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u="none" strike="noStrike" kern="1200" baseline="0" dirty="0" smtClean="0"/>
                        <a:t>Training in chemical routes synthesis; dielectric and transport properties measurements.</a:t>
                      </a:r>
                      <a:endParaRPr lang="pl-PL" sz="1400" dirty="0"/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2018</a:t>
                      </a:r>
                      <a:endParaRPr lang="pl-PL" sz="1400" dirty="0"/>
                    </a:p>
                  </a:txBody>
                  <a:tcPr marL="68580" marR="68580" marT="34290" marB="34290"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7021074"/>
                  </a:ext>
                </a:extLst>
              </a:tr>
              <a:tr h="336956">
                <a:tc>
                  <a:txBody>
                    <a:bodyPr/>
                    <a:lstStyle/>
                    <a:p>
                      <a:pPr algn="ctr"/>
                      <a:r>
                        <a:rPr lang="pl-PL" sz="1400" u="none" strike="noStrike" kern="1200" baseline="0" dirty="0" smtClean="0"/>
                        <a:t>FSGSU</a:t>
                      </a:r>
                      <a:endParaRPr lang="pl-PL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u="none" strike="noStrike" kern="1200" baseline="0" dirty="0" smtClean="0"/>
                        <a:t>Workshop about sol-gel synthesis routes of nanostructures fabrication;</a:t>
                      </a:r>
                      <a:endParaRPr lang="pl-PL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2018</a:t>
                      </a:r>
                      <a:endParaRPr lang="pl-PL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920618072"/>
                  </a:ext>
                </a:extLst>
              </a:tr>
              <a:tr h="481673">
                <a:tc>
                  <a:txBody>
                    <a:bodyPr/>
                    <a:lstStyle/>
                    <a:p>
                      <a:pPr algn="ctr"/>
                      <a:r>
                        <a:rPr lang="pl-PL" sz="1400" u="none" strike="noStrike" kern="1200" baseline="0" dirty="0" smtClean="0"/>
                        <a:t>UA</a:t>
                      </a:r>
                      <a:endParaRPr lang="pl-PL" sz="1400" dirty="0"/>
                    </a:p>
                  </a:txBody>
                  <a:tcPr marL="68580" marR="68580" marT="34290" marB="34290">
                    <a:solidFill>
                      <a:srgbClr val="DB5BB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u="none" strike="noStrike" kern="1200" baseline="0" dirty="0" smtClean="0"/>
                        <a:t>Workshop for local-scale investigations (AFM, HR-(S)TEM measurements) and </a:t>
                      </a:r>
                      <a:r>
                        <a:rPr lang="en-US" sz="1400" u="none" strike="noStrike" kern="1200" baseline="0" dirty="0" err="1" smtClean="0"/>
                        <a:t>Magnetoelectric</a:t>
                      </a:r>
                      <a:r>
                        <a:rPr lang="pl-PL" sz="1400" u="none" strike="noStrike" kern="1200" baseline="0" dirty="0" smtClean="0"/>
                        <a:t> </a:t>
                      </a:r>
                      <a:r>
                        <a:rPr lang="pl-PL" sz="1400" u="none" strike="noStrike" kern="1200" baseline="0" dirty="0" err="1" smtClean="0"/>
                        <a:t>coupling</a:t>
                      </a:r>
                      <a:r>
                        <a:rPr lang="pl-PL" sz="1400" u="none" strike="noStrike" kern="1200" baseline="0" dirty="0" smtClean="0"/>
                        <a:t> </a:t>
                      </a:r>
                      <a:r>
                        <a:rPr lang="pl-PL" sz="1400" u="none" strike="noStrike" kern="1200" baseline="0" dirty="0" err="1" smtClean="0"/>
                        <a:t>measurements</a:t>
                      </a:r>
                      <a:r>
                        <a:rPr lang="pl-PL" sz="1400" u="none" strike="noStrike" kern="1200" baseline="0" dirty="0" smtClean="0"/>
                        <a:t>.</a:t>
                      </a:r>
                      <a:endParaRPr lang="pl-PL" sz="1400" dirty="0"/>
                    </a:p>
                  </a:txBody>
                  <a:tcPr marL="68580" marR="68580" marT="34290" marB="34290">
                    <a:solidFill>
                      <a:srgbClr val="DB5BB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2019</a:t>
                      </a:r>
                      <a:endParaRPr lang="pl-PL" sz="1400" dirty="0"/>
                    </a:p>
                  </a:txBody>
                  <a:tcPr marL="68580" marR="68580" marT="34290" marB="34290">
                    <a:solidFill>
                      <a:srgbClr val="DB5BB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25247011"/>
                  </a:ext>
                </a:extLst>
              </a:tr>
              <a:tr h="688134">
                <a:tc>
                  <a:txBody>
                    <a:bodyPr/>
                    <a:lstStyle/>
                    <a:p>
                      <a:pPr algn="ctr"/>
                      <a:r>
                        <a:rPr lang="pl-PL" sz="1400" u="none" strike="noStrike" kern="1200" baseline="0" dirty="0" smtClean="0"/>
                        <a:t>HZG</a:t>
                      </a:r>
                      <a:endParaRPr lang="pl-PL" sz="1400" dirty="0"/>
                    </a:p>
                  </a:txBody>
                  <a:tcPr marL="68580" marR="68580" marT="34290" marB="34290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u="none" strike="noStrike" kern="1200" baseline="0" dirty="0" smtClean="0"/>
                        <a:t>Training in structural investigations using synchrotron and neutron scattering </a:t>
                      </a:r>
                      <a:r>
                        <a:rPr lang="pl-PL" sz="1400" u="none" strike="noStrike" kern="1200" baseline="0" dirty="0" smtClean="0"/>
                        <a:t>t</a:t>
                      </a:r>
                      <a:r>
                        <a:rPr lang="en-US" sz="1400" u="none" strike="noStrike" kern="1200" baseline="0" dirty="0" err="1" smtClean="0"/>
                        <a:t>echniques</a:t>
                      </a:r>
                      <a:r>
                        <a:rPr lang="en-US" sz="1400" u="none" strike="noStrike" kern="1200" baseline="0" dirty="0" smtClean="0"/>
                        <a:t> (incl.</a:t>
                      </a:r>
                      <a:r>
                        <a:rPr lang="pl-PL" sz="1400" u="none" strike="noStrike" kern="1200" baseline="0" dirty="0" smtClean="0"/>
                        <a:t> </a:t>
                      </a:r>
                      <a:r>
                        <a:rPr lang="en-US" sz="1400" u="none" strike="noStrike" kern="1200" baseline="0" dirty="0" smtClean="0"/>
                        <a:t>temperature dependent measurements and measurements in magnetic field).</a:t>
                      </a:r>
                      <a:endParaRPr lang="pl-PL" sz="1400" dirty="0"/>
                    </a:p>
                  </a:txBody>
                  <a:tcPr marL="68580" marR="68580" marT="34290" marB="34290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2019</a:t>
                      </a:r>
                      <a:endParaRPr lang="pl-PL" sz="1400" dirty="0"/>
                    </a:p>
                  </a:txBody>
                  <a:tcPr marL="68580" marR="68580" marT="34290" marB="34290"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34312908"/>
                  </a:ext>
                </a:extLst>
              </a:tr>
              <a:tr h="480954">
                <a:tc>
                  <a:txBody>
                    <a:bodyPr/>
                    <a:lstStyle/>
                    <a:p>
                      <a:pPr algn="ctr"/>
                      <a:r>
                        <a:rPr lang="pl-PL" sz="1400" u="none" strike="noStrike" kern="1200" baseline="0" dirty="0" smtClean="0"/>
                        <a:t>SPMRC</a:t>
                      </a:r>
                      <a:endParaRPr lang="pl-PL" sz="1400" dirty="0"/>
                    </a:p>
                  </a:txBody>
                  <a:tcPr marL="68580" marR="68580" marT="34290" marB="34290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u="none" strike="noStrike" kern="1200" baseline="0" dirty="0" smtClean="0"/>
                        <a:t>Teaching of methods and software tools to determine and refine magnetic and crystal structure</a:t>
                      </a:r>
                      <a:r>
                        <a:rPr lang="pl-PL" sz="1400" u="none" strike="noStrike" kern="1200" baseline="0" dirty="0" smtClean="0"/>
                        <a:t> </a:t>
                      </a:r>
                      <a:r>
                        <a:rPr lang="pl-PL" sz="1400" u="none" strike="noStrike" kern="1200" baseline="0" dirty="0" err="1" smtClean="0"/>
                        <a:t>based</a:t>
                      </a:r>
                      <a:r>
                        <a:rPr lang="pl-PL" sz="1400" u="none" strike="noStrike" kern="1200" baseline="0" dirty="0" smtClean="0"/>
                        <a:t> on </a:t>
                      </a:r>
                      <a:r>
                        <a:rPr lang="pl-PL" sz="1400" u="none" strike="noStrike" kern="1200" baseline="0" dirty="0" err="1" smtClean="0"/>
                        <a:t>diffraction</a:t>
                      </a:r>
                      <a:r>
                        <a:rPr lang="pl-PL" sz="1400" u="none" strike="noStrike" kern="1200" baseline="0" dirty="0" smtClean="0"/>
                        <a:t> data.</a:t>
                      </a:r>
                      <a:endParaRPr lang="pl-PL" sz="1400" dirty="0"/>
                    </a:p>
                  </a:txBody>
                  <a:tcPr marL="68580" marR="68580" marT="34290" marB="34290">
                    <a:solidFill>
                      <a:srgbClr val="FF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2018/</a:t>
                      </a:r>
                    </a:p>
                    <a:p>
                      <a:pPr algn="ctr"/>
                      <a:r>
                        <a:rPr lang="pl-PL" sz="1400" dirty="0" smtClean="0"/>
                        <a:t>2019</a:t>
                      </a:r>
                      <a:endParaRPr lang="pl-PL" sz="1400" dirty="0"/>
                    </a:p>
                  </a:txBody>
                  <a:tcPr marL="68580" marR="68580" marT="34290" marB="34290">
                    <a:solidFill>
                      <a:srgbClr val="FF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3823553"/>
                  </a:ext>
                </a:extLst>
              </a:tr>
              <a:tr h="273774">
                <a:tc>
                  <a:txBody>
                    <a:bodyPr/>
                    <a:lstStyle/>
                    <a:p>
                      <a:pPr algn="ctr"/>
                      <a:r>
                        <a:rPr lang="pl-PL" sz="1400" u="none" strike="noStrike" kern="1200" baseline="0" dirty="0" smtClean="0"/>
                        <a:t>ILTSR</a:t>
                      </a:r>
                      <a:endParaRPr lang="pl-PL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u="none" strike="noStrike" kern="1200" baseline="0" dirty="0" smtClean="0"/>
                        <a:t>Training “Your Career Development in Science” (for ESR).</a:t>
                      </a:r>
                      <a:endParaRPr lang="pl-PL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u="none" strike="noStrike" kern="1200" baseline="0" dirty="0" smtClean="0"/>
                        <a:t>2020</a:t>
                      </a:r>
                      <a:endParaRPr lang="pl-PL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495084745"/>
                  </a:ext>
                </a:extLst>
              </a:tr>
              <a:tr h="688134">
                <a:tc>
                  <a:txBody>
                    <a:bodyPr/>
                    <a:lstStyle/>
                    <a:p>
                      <a:pPr algn="ctr"/>
                      <a:r>
                        <a:rPr lang="pl-PL" sz="1400" u="none" strike="noStrike" kern="1200" baseline="0" dirty="0" err="1" smtClean="0"/>
                        <a:t>IoP</a:t>
                      </a:r>
                      <a:endParaRPr lang="pl-PL" sz="1400" dirty="0"/>
                    </a:p>
                  </a:txBody>
                  <a:tcPr marL="68580" marR="68580" marT="34290" marB="34290">
                    <a:solidFill>
                      <a:srgbClr val="FF66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u="none" strike="noStrike" kern="1200" baseline="0" dirty="0" smtClean="0"/>
                        <a:t>Education and training on theoretical methods to study size effects on physical properties of</a:t>
                      </a:r>
                      <a:r>
                        <a:rPr lang="pl-PL" sz="1400" u="none" strike="noStrike" kern="1200" baseline="0" dirty="0" smtClean="0"/>
                        <a:t> </a:t>
                      </a:r>
                      <a:r>
                        <a:rPr lang="en-US" sz="1400" u="none" strike="noStrike" kern="1200" baseline="0" dirty="0" err="1" smtClean="0"/>
                        <a:t>nanoferroics</a:t>
                      </a:r>
                      <a:r>
                        <a:rPr lang="en-US" sz="1400" u="none" strike="noStrike" kern="1200" baseline="0" dirty="0" smtClean="0"/>
                        <a:t>. Tutoring in theoretical modeling of </a:t>
                      </a:r>
                      <a:r>
                        <a:rPr lang="en-US" sz="1400" u="none" strike="noStrike" kern="1200" baseline="0" dirty="0" err="1" smtClean="0"/>
                        <a:t>multiferroic</a:t>
                      </a:r>
                      <a:r>
                        <a:rPr lang="en-US" sz="1400" u="none" strike="noStrike" kern="1200" baseline="0" dirty="0" smtClean="0"/>
                        <a:t> properties and vibrational</a:t>
                      </a:r>
                      <a:r>
                        <a:rPr lang="pl-PL" sz="1400" u="none" strike="noStrike" kern="1200" baseline="0" dirty="0" smtClean="0"/>
                        <a:t> </a:t>
                      </a:r>
                      <a:r>
                        <a:rPr lang="en-US" sz="1400" u="none" strike="noStrike" kern="1200" baseline="0" dirty="0" smtClean="0"/>
                        <a:t>spectroscopy of surfaces and interfaces.</a:t>
                      </a:r>
                      <a:endParaRPr lang="pl-PL" sz="1400" dirty="0"/>
                    </a:p>
                  </a:txBody>
                  <a:tcPr marL="68580" marR="68580" marT="34290" marB="34290">
                    <a:solidFill>
                      <a:srgbClr val="FF66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u="none" strike="noStrike" kern="1200" baseline="0" dirty="0" smtClean="0"/>
                        <a:t>2019</a:t>
                      </a:r>
                      <a:endParaRPr lang="pl-PL" sz="1400" dirty="0"/>
                    </a:p>
                  </a:txBody>
                  <a:tcPr marL="68580" marR="68580" marT="34290" marB="34290">
                    <a:solidFill>
                      <a:srgbClr val="FF66F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5082733"/>
                  </a:ext>
                </a:extLst>
              </a:tr>
              <a:tr h="688134">
                <a:tc>
                  <a:txBody>
                    <a:bodyPr/>
                    <a:lstStyle/>
                    <a:p>
                      <a:pPr algn="ctr"/>
                      <a:r>
                        <a:rPr lang="pl-PL" sz="1400" u="none" strike="noStrike" kern="1200" baseline="0" dirty="0" smtClean="0"/>
                        <a:t>NC</a:t>
                      </a:r>
                      <a:endParaRPr lang="pl-PL" sz="1400" dirty="0"/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u="none" strike="noStrike" kern="1200" baseline="0" dirty="0" smtClean="0"/>
                        <a:t>Trainings in Soft Skills: Project management, Results presentations, IP searching, Product</a:t>
                      </a:r>
                      <a:r>
                        <a:rPr lang="pl-PL" sz="1400" u="none" strike="noStrike" kern="1200" baseline="0" dirty="0" smtClean="0"/>
                        <a:t> </a:t>
                      </a:r>
                      <a:r>
                        <a:rPr lang="en-US" sz="1400" u="none" strike="noStrike" kern="1200" baseline="0" dirty="0" smtClean="0"/>
                        <a:t>marketing; Training “From Lab to Industry” – How to established Startup company – financial,</a:t>
                      </a:r>
                      <a:r>
                        <a:rPr lang="pl-PL" sz="1400" u="none" strike="noStrike" kern="1200" baseline="0" dirty="0" smtClean="0"/>
                        <a:t> </a:t>
                      </a:r>
                      <a:r>
                        <a:rPr lang="en-US" sz="1400" u="none" strike="noStrike" kern="1200" baseline="0" dirty="0" smtClean="0"/>
                        <a:t>management and product development aspects.</a:t>
                      </a:r>
                      <a:endParaRPr lang="pl-PL" sz="1400" dirty="0"/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u="none" strike="noStrike" kern="1200" baseline="0" dirty="0" smtClean="0"/>
                        <a:t>2018/</a:t>
                      </a:r>
                    </a:p>
                    <a:p>
                      <a:pPr algn="ctr"/>
                      <a:r>
                        <a:rPr lang="pl-PL" sz="1400" u="none" strike="noStrike" kern="1200" baseline="0" dirty="0" smtClean="0"/>
                        <a:t>2019</a:t>
                      </a:r>
                      <a:endParaRPr lang="pl-PL" sz="1400" dirty="0"/>
                    </a:p>
                  </a:txBody>
                  <a:tcPr marL="68580" marR="68580" marT="34290" marB="34290"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6550843"/>
                  </a:ext>
                </a:extLst>
              </a:tr>
            </a:tbl>
          </a:graphicData>
        </a:graphic>
      </p:graphicFrame>
      <p:pic>
        <p:nvPicPr>
          <p:cNvPr id="11" name="Obraz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59984" y="771550"/>
            <a:ext cx="552725" cy="512673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59984" y="1203598"/>
            <a:ext cx="552725" cy="51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039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Agenda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531840"/>
          </a:xfrm>
        </p:spPr>
        <p:txBody>
          <a:bodyPr>
            <a:normAutofit fontScale="55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Summary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of the 1</a:t>
            </a:r>
            <a:r>
              <a:rPr lang="en-GB" baseline="30000" dirty="0" smtClean="0">
                <a:solidFill>
                  <a:schemeClr val="bg1">
                    <a:lumMod val="50000"/>
                  </a:schemeClr>
                </a:solidFill>
              </a:rPr>
              <a:t>st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 year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activities</a:t>
            </a:r>
            <a:endParaRPr lang="pl-PL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914400" lvl="1" indent="-514350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Research,</a:t>
            </a:r>
            <a:endParaRPr lang="pl-PL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914400" lvl="1" indent="-514350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Deliverables,</a:t>
            </a:r>
            <a:endParaRPr lang="pl-PL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914400" lvl="1" indent="-514350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Dissemination &amp; communication,</a:t>
            </a:r>
            <a:endParaRPr lang="pl-PL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914400" lvl="1" indent="-514350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Events,</a:t>
            </a:r>
            <a:endParaRPr lang="pl-PL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914400" lvl="1" indent="-514350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Secondments.</a:t>
            </a:r>
            <a:endParaRPr lang="pl-PL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Next year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activities</a:t>
            </a:r>
            <a:endParaRPr lang="pl-PL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GB" b="1" dirty="0" smtClean="0"/>
              <a:t>Secondments reporting – rules reminder</a:t>
            </a:r>
            <a:endParaRPr lang="pl-PL" b="1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Dissemination reporting – rules reminder</a:t>
            </a:r>
            <a:endParaRPr lang="pl-PL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Website </a:t>
            </a:r>
            <a:endParaRPr lang="pl-PL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GB" baseline="30000" dirty="0" smtClean="0">
                <a:solidFill>
                  <a:schemeClr val="bg1">
                    <a:lumMod val="50000"/>
                  </a:schemeClr>
                </a:solidFill>
              </a:rPr>
              <a:t>st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year reporting to coordinator – administrative issues</a:t>
            </a:r>
            <a:endParaRPr lang="pl-PL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Next SB meeting – date and venue proposal</a:t>
            </a:r>
            <a:endParaRPr lang="pl-PL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AOB</a:t>
            </a:r>
            <a:endParaRPr lang="pl-PL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473717"/>
          </a:xfrm>
        </p:spPr>
        <p:txBody>
          <a:bodyPr>
            <a:normAutofit/>
          </a:bodyPr>
          <a:lstStyle/>
          <a:p>
            <a:r>
              <a:rPr lang="pl-PL" sz="1500" b="1" dirty="0" err="1" smtClean="0"/>
              <a:t>Secondments</a:t>
            </a:r>
            <a:r>
              <a:rPr lang="pl-PL" sz="1500" b="1" dirty="0" smtClean="0"/>
              <a:t> </a:t>
            </a:r>
            <a:r>
              <a:rPr lang="pl-PL" sz="1500" b="1" dirty="0" err="1" smtClean="0"/>
              <a:t>reporting</a:t>
            </a:r>
            <a:endParaRPr lang="pl-PL" sz="1500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1471353"/>
            <a:ext cx="6858000" cy="3332645"/>
          </a:xfrm>
        </p:spPr>
        <p:txBody>
          <a:bodyPr>
            <a:noAutofit/>
          </a:bodyPr>
          <a:lstStyle/>
          <a:p>
            <a:pPr marL="257175" indent="-257175" algn="l">
              <a:spcAft>
                <a:spcPts val="600"/>
              </a:spcAft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Inform coordinator about your </a:t>
            </a:r>
            <a:r>
              <a:rPr lang="en-US" sz="1600" dirty="0" err="1" smtClean="0">
                <a:solidFill>
                  <a:schemeClr val="tx1"/>
                </a:solidFill>
              </a:rPr>
              <a:t>secondment</a:t>
            </a:r>
            <a:r>
              <a:rPr lang="en-US" sz="1600" dirty="0" smtClean="0">
                <a:solidFill>
                  <a:schemeClr val="tx1"/>
                </a:solidFill>
              </a:rPr>
              <a:t> in advance (a few weeks befor</a:t>
            </a:r>
            <a:r>
              <a:rPr lang="en-US" sz="1600" dirty="0" smtClean="0">
                <a:solidFill>
                  <a:schemeClr val="tx1"/>
                </a:solidFill>
              </a:rPr>
              <a:t>e </a:t>
            </a:r>
            <a:r>
              <a:rPr lang="en-US" sz="1600" dirty="0" err="1" smtClean="0">
                <a:solidFill>
                  <a:schemeClr val="tx1"/>
                </a:solidFill>
              </a:rPr>
              <a:t>secondment</a:t>
            </a:r>
            <a:r>
              <a:rPr lang="en-US" sz="1600" dirty="0" smtClean="0">
                <a:solidFill>
                  <a:schemeClr val="tx1"/>
                </a:solidFill>
              </a:rPr>
              <a:t> starts);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257175" indent="-257175" algn="l">
              <a:spcAft>
                <a:spcPts val="600"/>
              </a:spcAft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After arrival please check if your </a:t>
            </a:r>
            <a:r>
              <a:rPr lang="en-US" sz="1600" dirty="0" err="1" smtClean="0">
                <a:solidFill>
                  <a:schemeClr val="tx1"/>
                </a:solidFill>
              </a:rPr>
              <a:t>secondment</a:t>
            </a:r>
            <a:r>
              <a:rPr lang="en-US" sz="1600" dirty="0" smtClean="0">
                <a:solidFill>
                  <a:schemeClr val="tx1"/>
                </a:solidFill>
              </a:rPr>
              <a:t> is on the Participant Portal;</a:t>
            </a:r>
          </a:p>
          <a:p>
            <a:pPr marL="257175" indent="-257175" algn="l">
              <a:spcAft>
                <a:spcPts val="600"/>
              </a:spcAft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Before leaving get your </a:t>
            </a:r>
            <a:r>
              <a:rPr lang="en-US" sz="1600" dirty="0" err="1" smtClean="0">
                <a:solidFill>
                  <a:schemeClr val="tx1"/>
                </a:solidFill>
              </a:rPr>
              <a:t>secondment</a:t>
            </a:r>
            <a:r>
              <a:rPr lang="en-US" sz="1600" dirty="0" smtClean="0">
                <a:solidFill>
                  <a:schemeClr val="tx1"/>
                </a:solidFill>
              </a:rPr>
              <a:t> confirmation from Key Person in the Host </a:t>
            </a:r>
            <a:r>
              <a:rPr lang="en-US" sz="1600" dirty="0" err="1" smtClean="0">
                <a:solidFill>
                  <a:schemeClr val="tx1"/>
                </a:solidFill>
              </a:rPr>
              <a:t>intitution</a:t>
            </a:r>
            <a:r>
              <a:rPr lang="en-US" sz="1600" dirty="0" smtClean="0">
                <a:solidFill>
                  <a:schemeClr val="tx1"/>
                </a:solidFill>
              </a:rPr>
              <a:t>;</a:t>
            </a:r>
          </a:p>
          <a:p>
            <a:pPr marL="257175" indent="-257175" algn="l">
              <a:spcAft>
                <a:spcPts val="600"/>
              </a:spcAft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Keep your tickets and other documents to prove your </a:t>
            </a:r>
            <a:r>
              <a:rPr lang="en-US" sz="1600" dirty="0" err="1" smtClean="0">
                <a:solidFill>
                  <a:schemeClr val="tx1"/>
                </a:solidFill>
              </a:rPr>
              <a:t>secondment</a:t>
            </a:r>
            <a:r>
              <a:rPr lang="en-US" sz="1600" dirty="0" smtClean="0">
                <a:solidFill>
                  <a:schemeClr val="tx1"/>
                </a:solidFill>
              </a:rPr>
              <a:t>;</a:t>
            </a:r>
          </a:p>
          <a:p>
            <a:pPr marL="257175" indent="-257175" algn="l">
              <a:spcAft>
                <a:spcPts val="600"/>
              </a:spcAft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Send a report up to 30 days after finishing of </a:t>
            </a:r>
            <a:r>
              <a:rPr lang="en-US" sz="1600" dirty="0" err="1" smtClean="0">
                <a:solidFill>
                  <a:schemeClr val="tx1"/>
                </a:solidFill>
              </a:rPr>
              <a:t>secondmen</a:t>
            </a:r>
            <a:r>
              <a:rPr lang="en-US" sz="1600" dirty="0" smtClean="0">
                <a:solidFill>
                  <a:schemeClr val="tx1"/>
                </a:solidFill>
              </a:rPr>
              <a:t> (even if it is </a:t>
            </a:r>
            <a:r>
              <a:rPr lang="en-US" sz="1600" dirty="0" err="1" smtClean="0">
                <a:solidFill>
                  <a:schemeClr val="tx1"/>
                </a:solidFill>
              </a:rPr>
              <a:t>splited</a:t>
            </a:r>
            <a:r>
              <a:rPr lang="en-US" sz="1600" dirty="0" smtClean="0">
                <a:solidFill>
                  <a:schemeClr val="tx1"/>
                </a:solidFill>
              </a:rPr>
              <a:t>);</a:t>
            </a:r>
            <a:endParaRPr lang="pl-PL" sz="1600" dirty="0" smtClean="0">
              <a:solidFill>
                <a:schemeClr val="tx1"/>
              </a:solidFill>
            </a:endParaRPr>
          </a:p>
          <a:p>
            <a:pPr marL="257175" indent="-257175" algn="l">
              <a:spcAft>
                <a:spcPts val="600"/>
              </a:spcAft>
              <a:buFontTx/>
              <a:buChar char="-"/>
            </a:pPr>
            <a:r>
              <a:rPr lang="pl-PL" sz="1600" dirty="0" err="1" smtClean="0">
                <a:solidFill>
                  <a:schemeClr val="tx1"/>
                </a:solidFill>
              </a:rPr>
              <a:t>If</a:t>
            </a:r>
            <a:r>
              <a:rPr lang="pl-PL" sz="1600" dirty="0" smtClean="0">
                <a:solidFill>
                  <a:schemeClr val="tx1"/>
                </a:solidFill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</a:rPr>
              <a:t>the</a:t>
            </a:r>
            <a:r>
              <a:rPr lang="pl-PL" sz="1600" dirty="0" smtClean="0">
                <a:solidFill>
                  <a:schemeClr val="tx1"/>
                </a:solidFill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</a:rPr>
              <a:t>secondment</a:t>
            </a:r>
            <a:r>
              <a:rPr lang="pl-PL" sz="1600" dirty="0" smtClean="0">
                <a:solidFill>
                  <a:schemeClr val="tx1"/>
                </a:solidFill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</a:rPr>
              <a:t>is</a:t>
            </a:r>
            <a:r>
              <a:rPr lang="pl-PL" sz="1600" dirty="0" smtClean="0">
                <a:solidFill>
                  <a:schemeClr val="tx1"/>
                </a:solidFill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</a:rPr>
              <a:t>splited</a:t>
            </a:r>
            <a:r>
              <a:rPr lang="pl-PL" sz="1600" dirty="0" smtClean="0">
                <a:solidFill>
                  <a:schemeClr val="tx1"/>
                </a:solidFill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</a:rPr>
              <a:t>in</a:t>
            </a:r>
            <a:r>
              <a:rPr lang="pl-PL" sz="1600" dirty="0" smtClean="0">
                <a:solidFill>
                  <a:schemeClr val="tx1"/>
                </a:solidFill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</a:rPr>
              <a:t>the</a:t>
            </a:r>
            <a:r>
              <a:rPr lang="pl-PL" sz="1600" dirty="0" smtClean="0">
                <a:solidFill>
                  <a:schemeClr val="tx1"/>
                </a:solidFill>
              </a:rPr>
              <a:t> period </a:t>
            </a:r>
            <a:r>
              <a:rPr lang="pl-PL" sz="1600" dirty="0" err="1" smtClean="0">
                <a:solidFill>
                  <a:schemeClr val="tx1"/>
                </a:solidFill>
              </a:rPr>
              <a:t>within</a:t>
            </a:r>
            <a:r>
              <a:rPr lang="pl-PL" sz="1600" dirty="0" smtClean="0">
                <a:solidFill>
                  <a:schemeClr val="tx1"/>
                </a:solidFill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</a:rPr>
              <a:t>two</a:t>
            </a:r>
            <a:r>
              <a:rPr lang="pl-PL" sz="1600" dirty="0" smtClean="0">
                <a:solidFill>
                  <a:schemeClr val="tx1"/>
                </a:solidFill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</a:rPr>
              <a:t>months</a:t>
            </a:r>
            <a:r>
              <a:rPr lang="pl-PL" sz="1600" dirty="0" smtClean="0">
                <a:solidFill>
                  <a:schemeClr val="tx1"/>
                </a:solidFill>
              </a:rPr>
              <a:t>, </a:t>
            </a:r>
            <a:r>
              <a:rPr lang="pl-PL" sz="1600" dirty="0" err="1" smtClean="0">
                <a:solidFill>
                  <a:schemeClr val="tx1"/>
                </a:solidFill>
              </a:rPr>
              <a:t>you</a:t>
            </a:r>
            <a:r>
              <a:rPr lang="pl-PL" sz="1600" dirty="0" smtClean="0">
                <a:solidFill>
                  <a:schemeClr val="tx1"/>
                </a:solidFill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</a:rPr>
              <a:t>can</a:t>
            </a:r>
            <a:r>
              <a:rPr lang="pl-PL" sz="1600" dirty="0" smtClean="0">
                <a:solidFill>
                  <a:schemeClr val="tx1"/>
                </a:solidFill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</a:rPr>
              <a:t>ask</a:t>
            </a:r>
            <a:r>
              <a:rPr lang="pl-PL" sz="1600" dirty="0" smtClean="0">
                <a:solidFill>
                  <a:schemeClr val="tx1"/>
                </a:solidFill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</a:rPr>
              <a:t>coordinator</a:t>
            </a:r>
            <a:r>
              <a:rPr lang="pl-PL" sz="1600" dirty="0" smtClean="0">
                <a:solidFill>
                  <a:schemeClr val="tx1"/>
                </a:solidFill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</a:rPr>
              <a:t>if</a:t>
            </a:r>
            <a:r>
              <a:rPr lang="pl-PL" sz="1600" dirty="0" smtClean="0">
                <a:solidFill>
                  <a:schemeClr val="tx1"/>
                </a:solidFill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</a:rPr>
              <a:t>it’s</a:t>
            </a:r>
            <a:r>
              <a:rPr lang="pl-PL" sz="1600" dirty="0" smtClean="0">
                <a:solidFill>
                  <a:schemeClr val="tx1"/>
                </a:solidFill>
              </a:rPr>
              <a:t> </a:t>
            </a:r>
            <a:r>
              <a:rPr lang="pl-PL" sz="1600" dirty="0" err="1" smtClean="0">
                <a:solidFill>
                  <a:schemeClr val="tx1"/>
                </a:solidFill>
              </a:rPr>
              <a:t>possible</a:t>
            </a:r>
            <a:r>
              <a:rPr lang="pl-PL" sz="1600" dirty="0" smtClean="0">
                <a:solidFill>
                  <a:schemeClr val="tx1"/>
                </a:solidFill>
              </a:rPr>
              <a:t> to </a:t>
            </a:r>
            <a:r>
              <a:rPr lang="pl-PL" sz="1600" dirty="0" err="1" smtClean="0">
                <a:solidFill>
                  <a:schemeClr val="tx1"/>
                </a:solidFill>
              </a:rPr>
              <a:t>write</a:t>
            </a:r>
            <a:r>
              <a:rPr lang="pl-PL" sz="1600" dirty="0" smtClean="0">
                <a:solidFill>
                  <a:schemeClr val="tx1"/>
                </a:solidFill>
              </a:rPr>
              <a:t> one report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257175" indent="-257175" algn="l">
              <a:spcAft>
                <a:spcPts val="600"/>
              </a:spcAft>
              <a:buFontTx/>
              <a:buChar char="-"/>
            </a:pPr>
            <a:r>
              <a:rPr lang="en-US" sz="1600" dirty="0" smtClean="0">
                <a:solidFill>
                  <a:schemeClr val="tx1"/>
                </a:solidFill>
              </a:rPr>
              <a:t>Following the brochure (next slide) is the </a:t>
            </a:r>
            <a:r>
              <a:rPr lang="pl-PL" sz="1600" dirty="0" err="1" smtClean="0">
                <a:solidFill>
                  <a:schemeClr val="tx1"/>
                </a:solidFill>
              </a:rPr>
              <a:t>best</a:t>
            </a:r>
            <a:r>
              <a:rPr lang="pl-PL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way to remember </a:t>
            </a:r>
            <a:r>
              <a:rPr lang="pl-PL" sz="1600" dirty="0" err="1" smtClean="0">
                <a:solidFill>
                  <a:schemeClr val="tx1"/>
                </a:solidFill>
              </a:rPr>
              <a:t>the</a:t>
            </a:r>
            <a:r>
              <a:rPr lang="pl-PL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rules.</a:t>
            </a:r>
          </a:p>
          <a:p>
            <a:pPr marL="257175" indent="-257175" algn="l">
              <a:buFontTx/>
              <a:buChar char="-"/>
            </a:pPr>
            <a:endParaRPr lang="en-US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176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1500" dirty="0" err="1" smtClean="0"/>
              <a:t>Brochure</a:t>
            </a:r>
            <a:r>
              <a:rPr lang="pl-PL" sz="1500" dirty="0" smtClean="0"/>
              <a:t> </a:t>
            </a:r>
            <a:endParaRPr lang="pl-PL" sz="1500" dirty="0"/>
          </a:p>
        </p:txBody>
      </p:sp>
      <p:pic>
        <p:nvPicPr>
          <p:cNvPr id="4" name="Symbol zastępczy zawartości 3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20999" t="17931" r="21958" b="12111"/>
          <a:stretch/>
        </p:blipFill>
        <p:spPr bwMode="auto">
          <a:xfrm>
            <a:off x="1990620" y="915566"/>
            <a:ext cx="5173668" cy="37171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81683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Agenda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531840"/>
          </a:xfrm>
        </p:spPr>
        <p:txBody>
          <a:bodyPr>
            <a:normAutofit fontScale="55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Summary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of the 1</a:t>
            </a:r>
            <a:r>
              <a:rPr lang="en-GB" baseline="30000" dirty="0" smtClean="0">
                <a:solidFill>
                  <a:schemeClr val="bg1">
                    <a:lumMod val="50000"/>
                  </a:schemeClr>
                </a:solidFill>
              </a:rPr>
              <a:t>st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 year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activities</a:t>
            </a:r>
            <a:endParaRPr lang="pl-PL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914400" lvl="1" indent="-514350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Research,</a:t>
            </a:r>
            <a:endParaRPr lang="pl-PL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914400" lvl="1" indent="-514350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Deliverables,</a:t>
            </a:r>
            <a:endParaRPr lang="pl-PL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914400" lvl="1" indent="-514350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Dissemination &amp; communication,</a:t>
            </a:r>
            <a:endParaRPr lang="pl-PL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914400" lvl="1" indent="-514350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Events,</a:t>
            </a:r>
            <a:endParaRPr lang="pl-PL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914400" lvl="1" indent="-514350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Secondments.</a:t>
            </a:r>
            <a:endParaRPr lang="pl-PL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Next year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activities</a:t>
            </a:r>
            <a:endParaRPr lang="pl-PL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Secondments reporting – rules reminder</a:t>
            </a:r>
            <a:endParaRPr lang="pl-PL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GB" b="1" dirty="0" smtClean="0"/>
              <a:t>Dissemination reporting – rules reminder</a:t>
            </a:r>
            <a:endParaRPr lang="pl-PL" b="1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Website </a:t>
            </a:r>
            <a:endParaRPr lang="pl-PL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GB" baseline="30000" dirty="0" smtClean="0">
                <a:solidFill>
                  <a:schemeClr val="bg1">
                    <a:lumMod val="50000"/>
                  </a:schemeClr>
                </a:solidFill>
              </a:rPr>
              <a:t>st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year reporting to coordinator – administrative issues</a:t>
            </a:r>
            <a:endParaRPr lang="pl-PL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Next SB meeting – date and venue proposal</a:t>
            </a:r>
            <a:endParaRPr lang="pl-PL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AOB</a:t>
            </a:r>
            <a:endParaRPr lang="pl-PL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795197"/>
          </a:xfrm>
        </p:spPr>
        <p:txBody>
          <a:bodyPr/>
          <a:lstStyle/>
          <a:p>
            <a:r>
              <a:rPr lang="en-GB" dirty="0" smtClean="0"/>
              <a:t>Dissemination &amp; communication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49" y="1069042"/>
            <a:ext cx="8098491" cy="3771899"/>
          </a:xfrm>
        </p:spPr>
        <p:txBody>
          <a:bodyPr>
            <a:normAutofit fontScale="62500" lnSpcReduction="20000"/>
          </a:bodyPr>
          <a:lstStyle/>
          <a:p>
            <a:pPr marL="571500" indent="-571500">
              <a:spcAft>
                <a:spcPts val="600"/>
              </a:spcAft>
              <a:buNone/>
            </a:pPr>
            <a:r>
              <a:rPr lang="en-GB" sz="2600" b="1" dirty="0" smtClean="0"/>
              <a:t>RULES</a:t>
            </a:r>
            <a:endParaRPr lang="pl-PL" b="1" dirty="0" smtClean="0"/>
          </a:p>
          <a:p>
            <a:pPr marL="914400" lvl="1" indent="-457200">
              <a:buFont typeface="+mj-lt"/>
              <a:buAutoNum type="arabicPeriod"/>
            </a:pPr>
            <a:r>
              <a:rPr lang="pl-PL" dirty="0" smtClean="0"/>
              <a:t>A</a:t>
            </a:r>
            <a:r>
              <a:rPr lang="en-US" dirty="0" smtClean="0"/>
              <a:t>bout </a:t>
            </a:r>
            <a:r>
              <a:rPr lang="en-US" dirty="0"/>
              <a:t>45 days before submission, the information about the publication being prepared and the manuscript (optional) should be sent to the </a:t>
            </a:r>
            <a:r>
              <a:rPr lang="pl-PL" dirty="0" smtClean="0"/>
              <a:t>D</a:t>
            </a:r>
            <a:r>
              <a:rPr lang="en-US" dirty="0" err="1" smtClean="0"/>
              <a:t>issemination</a:t>
            </a:r>
            <a:r>
              <a:rPr lang="en-US" dirty="0" smtClean="0"/>
              <a:t> </a:t>
            </a:r>
            <a:r>
              <a:rPr lang="pl-PL" dirty="0" smtClean="0"/>
              <a:t>M</a:t>
            </a:r>
            <a:r>
              <a:rPr lang="en-US" dirty="0" err="1" smtClean="0"/>
              <a:t>anager</a:t>
            </a:r>
            <a:r>
              <a:rPr lang="en-US" dirty="0" smtClean="0"/>
              <a:t> </a:t>
            </a:r>
            <a:r>
              <a:rPr lang="en-US" dirty="0"/>
              <a:t>in order to present all partners for discussion and to check confidentiality</a:t>
            </a:r>
            <a:r>
              <a:rPr lang="en-US" dirty="0" smtClean="0"/>
              <a:t>.</a:t>
            </a:r>
            <a:endParaRPr lang="pl-PL" dirty="0" smtClean="0"/>
          </a:p>
          <a:p>
            <a:pPr marL="914400" lvl="1" indent="-457200">
              <a:buFont typeface="+mj-lt"/>
              <a:buAutoNum type="arabicPeriod"/>
            </a:pPr>
            <a:r>
              <a:rPr lang="pl-PL" dirty="0" smtClean="0"/>
              <a:t>A</a:t>
            </a:r>
            <a:r>
              <a:rPr lang="en-US" dirty="0" smtClean="0"/>
              <a:t>s </a:t>
            </a:r>
            <a:r>
              <a:rPr lang="en-US" dirty="0"/>
              <a:t>soon as possible and at the latest on publication, authors must deposit a machine-readable electronic copy of the published version </a:t>
            </a:r>
            <a:r>
              <a:rPr lang="en-US" dirty="0" smtClean="0"/>
              <a:t>or </a:t>
            </a:r>
            <a:r>
              <a:rPr lang="en-US" dirty="0"/>
              <a:t>final peer-reviewed manuscript accepted for </a:t>
            </a:r>
            <a:r>
              <a:rPr lang="en-US" dirty="0" smtClean="0"/>
              <a:t>publication</a:t>
            </a:r>
            <a:r>
              <a:rPr lang="pl-PL" dirty="0" smtClean="0"/>
              <a:t> </a:t>
            </a:r>
            <a:r>
              <a:rPr lang="pl-PL" dirty="0"/>
              <a:t>(</a:t>
            </a:r>
            <a:r>
              <a:rPr lang="pl-PL" dirty="0" err="1"/>
              <a:t>postprint</a:t>
            </a:r>
            <a:r>
              <a:rPr lang="pl-PL" dirty="0"/>
              <a:t>) </a:t>
            </a:r>
            <a:r>
              <a:rPr lang="en-US" dirty="0" smtClean="0"/>
              <a:t>in </a:t>
            </a:r>
            <a:r>
              <a:rPr lang="en-US" dirty="0"/>
              <a:t>a repository for scientific </a:t>
            </a:r>
            <a:r>
              <a:rPr lang="en-US" dirty="0" smtClean="0"/>
              <a:t>publications</a:t>
            </a:r>
            <a:r>
              <a:rPr lang="pl-PL" dirty="0" smtClean="0"/>
              <a:t>. (GA </a:t>
            </a:r>
            <a:r>
              <a:rPr lang="pl-PL" dirty="0" err="1" smtClean="0"/>
              <a:t>chapter</a:t>
            </a:r>
            <a:r>
              <a:rPr lang="pl-PL" dirty="0" smtClean="0"/>
              <a:t> 29.2) </a:t>
            </a:r>
          </a:p>
          <a:p>
            <a:pPr marL="914400" lvl="1" indent="-457200">
              <a:buFont typeface="+mj-lt"/>
              <a:buAutoNum type="arabicPeriod"/>
            </a:pPr>
            <a:r>
              <a:rPr lang="pl-PL" dirty="0" smtClean="0"/>
              <a:t>T</a:t>
            </a:r>
            <a:r>
              <a:rPr lang="en-US" dirty="0" smtClean="0"/>
              <a:t>o </a:t>
            </a:r>
            <a:r>
              <a:rPr lang="en-US" dirty="0"/>
              <a:t>send to the </a:t>
            </a:r>
            <a:r>
              <a:rPr lang="pl-PL" dirty="0" smtClean="0"/>
              <a:t>D</a:t>
            </a:r>
            <a:r>
              <a:rPr lang="en-US" dirty="0" err="1" smtClean="0"/>
              <a:t>issemination</a:t>
            </a:r>
            <a:r>
              <a:rPr lang="en-US" dirty="0" smtClean="0"/>
              <a:t> </a:t>
            </a:r>
            <a:r>
              <a:rPr lang="pl-PL" dirty="0" smtClean="0"/>
              <a:t>M</a:t>
            </a:r>
            <a:r>
              <a:rPr lang="en-US" dirty="0" err="1" smtClean="0"/>
              <a:t>anager</a:t>
            </a:r>
            <a:r>
              <a:rPr lang="en-US" dirty="0" smtClean="0"/>
              <a:t> </a:t>
            </a:r>
            <a:r>
              <a:rPr lang="en-US" dirty="0"/>
              <a:t>the DOI number of the accepted publication, bibliographic </a:t>
            </a:r>
            <a:r>
              <a:rPr lang="en-US" dirty="0" smtClean="0"/>
              <a:t>information</a:t>
            </a:r>
            <a:r>
              <a:rPr lang="pl-PL" dirty="0" smtClean="0"/>
              <a:t>,</a:t>
            </a:r>
            <a:r>
              <a:rPr lang="en-US" dirty="0" smtClean="0"/>
              <a:t> </a:t>
            </a:r>
            <a:r>
              <a:rPr lang="en-US" dirty="0"/>
              <a:t>the deposited version of the work in a repository for scientific publications (preprint or </a:t>
            </a:r>
            <a:r>
              <a:rPr lang="en-US" dirty="0" err="1"/>
              <a:t>postprint</a:t>
            </a:r>
            <a:r>
              <a:rPr lang="en-US" dirty="0" smtClean="0"/>
              <a:t>)</a:t>
            </a:r>
            <a:r>
              <a:rPr lang="pl-PL" dirty="0" smtClean="0"/>
              <a:t> and</a:t>
            </a:r>
            <a:r>
              <a:rPr lang="en-US" dirty="0" smtClean="0"/>
              <a:t> </a:t>
            </a:r>
            <a:r>
              <a:rPr lang="en-US" dirty="0"/>
              <a:t>other </a:t>
            </a:r>
            <a:r>
              <a:rPr lang="en-GB" dirty="0" smtClean="0"/>
              <a:t>important</a:t>
            </a:r>
            <a:r>
              <a:rPr lang="pl-PL" dirty="0" smtClean="0"/>
              <a:t> </a:t>
            </a:r>
            <a:r>
              <a:rPr lang="en-US" dirty="0" smtClean="0"/>
              <a:t>information</a:t>
            </a:r>
            <a:r>
              <a:rPr lang="pl-PL" dirty="0" smtClean="0"/>
              <a:t>,</a:t>
            </a:r>
            <a:r>
              <a:rPr lang="en-US" dirty="0" smtClean="0"/>
              <a:t> </a:t>
            </a:r>
            <a:r>
              <a:rPr lang="pl-PL" dirty="0" err="1" smtClean="0"/>
              <a:t>e.g</a:t>
            </a:r>
            <a:r>
              <a:rPr lang="pl-PL" dirty="0" smtClean="0"/>
              <a:t>.</a:t>
            </a:r>
            <a:r>
              <a:rPr lang="en-US" dirty="0" smtClean="0"/>
              <a:t> </a:t>
            </a:r>
            <a:r>
              <a:rPr lang="en-US" dirty="0"/>
              <a:t>the status of open access (green, gold), temporary free access</a:t>
            </a:r>
            <a:r>
              <a:rPr lang="en-US" dirty="0" smtClean="0"/>
              <a:t>.</a:t>
            </a:r>
            <a:endParaRPr lang="pl-PL" dirty="0" smtClean="0"/>
          </a:p>
          <a:p>
            <a:pPr marL="914400" lvl="1" indent="-457200">
              <a:buFont typeface="+mj-lt"/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70238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Agenda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531840"/>
          </a:xfrm>
        </p:spPr>
        <p:txBody>
          <a:bodyPr>
            <a:normAutofit fontScale="55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Summary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of the 1</a:t>
            </a:r>
            <a:r>
              <a:rPr lang="en-GB" baseline="30000" dirty="0" smtClean="0">
                <a:solidFill>
                  <a:schemeClr val="bg1">
                    <a:lumMod val="50000"/>
                  </a:schemeClr>
                </a:solidFill>
              </a:rPr>
              <a:t>st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 year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activities</a:t>
            </a:r>
            <a:endParaRPr lang="pl-PL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914400" lvl="1" indent="-514350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Research,</a:t>
            </a:r>
            <a:endParaRPr lang="pl-PL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914400" lvl="1" indent="-514350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Deliverables,</a:t>
            </a:r>
            <a:endParaRPr lang="pl-PL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914400" lvl="1" indent="-514350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Dissemination &amp; communication,</a:t>
            </a:r>
            <a:endParaRPr lang="pl-PL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914400" lvl="1" indent="-514350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Events,</a:t>
            </a:r>
            <a:endParaRPr lang="pl-PL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914400" lvl="1" indent="-514350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Secondments.</a:t>
            </a:r>
            <a:endParaRPr lang="pl-PL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Next year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activities</a:t>
            </a:r>
            <a:endParaRPr lang="pl-PL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Secondments reporting – rules reminder</a:t>
            </a:r>
            <a:endParaRPr lang="pl-PL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Dissemination reporting – rules reminder</a:t>
            </a:r>
            <a:endParaRPr lang="pl-PL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GB" b="1" dirty="0" smtClean="0"/>
              <a:t>Website</a:t>
            </a:r>
            <a:r>
              <a:rPr lang="en-GB" dirty="0" smtClean="0"/>
              <a:t> </a:t>
            </a:r>
            <a:endParaRPr lang="pl-PL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GB" baseline="30000" dirty="0" smtClean="0">
                <a:solidFill>
                  <a:schemeClr val="bg1">
                    <a:lumMod val="50000"/>
                  </a:schemeClr>
                </a:solidFill>
              </a:rPr>
              <a:t>st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year reporting to coordinator – administrative issues</a:t>
            </a:r>
            <a:endParaRPr lang="pl-PL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Next SB meeting – date and venue proposal</a:t>
            </a:r>
            <a:endParaRPr lang="pl-PL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AOB</a:t>
            </a:r>
            <a:endParaRPr lang="pl-PL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Agenda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531840"/>
          </a:xfrm>
        </p:spPr>
        <p:txBody>
          <a:bodyPr>
            <a:normAutofit fontScale="55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GB" dirty="0" smtClean="0"/>
              <a:t>Summary </a:t>
            </a:r>
            <a:r>
              <a:rPr lang="en-GB" dirty="0" smtClean="0"/>
              <a:t>of the 1</a:t>
            </a:r>
            <a:r>
              <a:rPr lang="en-GB" baseline="30000" dirty="0" smtClean="0"/>
              <a:t>st</a:t>
            </a:r>
            <a:r>
              <a:rPr lang="en-GB" dirty="0" smtClean="0"/>
              <a:t> year </a:t>
            </a:r>
            <a:r>
              <a:rPr lang="en-GB" dirty="0" smtClean="0"/>
              <a:t>activities</a:t>
            </a:r>
            <a:endParaRPr lang="pl-PL" dirty="0" smtClean="0"/>
          </a:p>
          <a:p>
            <a:pPr marL="914400" lvl="1" indent="-514350"/>
            <a:r>
              <a:rPr lang="en-GB" dirty="0" smtClean="0"/>
              <a:t>Research,</a:t>
            </a:r>
            <a:endParaRPr lang="pl-PL" dirty="0" smtClean="0"/>
          </a:p>
          <a:p>
            <a:pPr marL="914400" lvl="1" indent="-514350"/>
            <a:r>
              <a:rPr lang="en-GB" dirty="0" smtClean="0"/>
              <a:t>Deliverables,</a:t>
            </a:r>
            <a:endParaRPr lang="pl-PL" dirty="0" smtClean="0"/>
          </a:p>
          <a:p>
            <a:pPr marL="914400" lvl="1" indent="-514350"/>
            <a:r>
              <a:rPr lang="en-GB" dirty="0" smtClean="0"/>
              <a:t>Dissemination &amp; communication,</a:t>
            </a:r>
            <a:endParaRPr lang="pl-PL" dirty="0" smtClean="0"/>
          </a:p>
          <a:p>
            <a:pPr marL="914400" lvl="1" indent="-514350"/>
            <a:r>
              <a:rPr lang="en-GB" dirty="0" smtClean="0"/>
              <a:t>Events,</a:t>
            </a:r>
            <a:endParaRPr lang="pl-PL" dirty="0" smtClean="0"/>
          </a:p>
          <a:p>
            <a:pPr marL="914400" lvl="1" indent="-514350"/>
            <a:r>
              <a:rPr lang="en-GB" dirty="0" smtClean="0"/>
              <a:t>Secondments.</a:t>
            </a:r>
            <a:endParaRPr lang="pl-PL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GB" dirty="0" smtClean="0"/>
              <a:t>Next year </a:t>
            </a:r>
            <a:r>
              <a:rPr lang="en-GB" dirty="0" smtClean="0"/>
              <a:t>activities</a:t>
            </a:r>
            <a:endParaRPr lang="pl-PL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GB" dirty="0" smtClean="0"/>
              <a:t>Secondments reporting – rules reminder</a:t>
            </a:r>
            <a:endParaRPr lang="pl-PL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GB" dirty="0" smtClean="0"/>
              <a:t>Dissemination reporting – rules reminder</a:t>
            </a:r>
            <a:endParaRPr lang="pl-PL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GB" dirty="0" smtClean="0"/>
              <a:t>Website </a:t>
            </a:r>
            <a:endParaRPr lang="pl-PL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</a:t>
            </a:r>
            <a:r>
              <a:rPr lang="en-GB" dirty="0" smtClean="0"/>
              <a:t>year reporting to coordinator – administrative issues</a:t>
            </a:r>
            <a:endParaRPr lang="pl-PL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GB" dirty="0" smtClean="0"/>
              <a:t>Next SB meeting – date and venue proposal</a:t>
            </a:r>
            <a:endParaRPr lang="pl-PL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GB" dirty="0" smtClean="0"/>
              <a:t>AOB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-1"/>
            <a:ext cx="5400000" cy="2838126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275606"/>
            <a:ext cx="5400000" cy="2986734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3861731"/>
            <a:ext cx="4071640" cy="1281769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2441010"/>
            <a:ext cx="5400000" cy="2702490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Agenda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531840"/>
          </a:xfrm>
        </p:spPr>
        <p:txBody>
          <a:bodyPr>
            <a:normAutofit fontScale="55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Summary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of the 1</a:t>
            </a:r>
            <a:r>
              <a:rPr lang="en-GB" baseline="30000" dirty="0" smtClean="0">
                <a:solidFill>
                  <a:schemeClr val="bg1">
                    <a:lumMod val="50000"/>
                  </a:schemeClr>
                </a:solidFill>
              </a:rPr>
              <a:t>st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 year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activities</a:t>
            </a:r>
            <a:endParaRPr lang="pl-PL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914400" lvl="1" indent="-514350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Research,</a:t>
            </a:r>
            <a:endParaRPr lang="pl-PL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914400" lvl="1" indent="-514350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Deliverables,</a:t>
            </a:r>
            <a:endParaRPr lang="pl-PL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914400" lvl="1" indent="-514350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Dissemination &amp; communication,</a:t>
            </a:r>
            <a:endParaRPr lang="pl-PL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914400" lvl="1" indent="-514350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Events,</a:t>
            </a:r>
            <a:endParaRPr lang="pl-PL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914400" lvl="1" indent="-514350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Secondments.</a:t>
            </a:r>
            <a:endParaRPr lang="pl-PL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Next year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activities</a:t>
            </a:r>
            <a:endParaRPr lang="pl-PL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Secondments reporting – rules reminder</a:t>
            </a:r>
            <a:endParaRPr lang="pl-PL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Dissemination reporting – rules reminder</a:t>
            </a:r>
            <a:endParaRPr lang="pl-PL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Website </a:t>
            </a:r>
            <a:endParaRPr lang="pl-PL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GB" b="1" dirty="0" smtClean="0"/>
              <a:t>1</a:t>
            </a:r>
            <a:r>
              <a:rPr lang="en-GB" b="1" baseline="30000" dirty="0" smtClean="0"/>
              <a:t>st</a:t>
            </a:r>
            <a:r>
              <a:rPr lang="en-GB" b="1" dirty="0" smtClean="0"/>
              <a:t> </a:t>
            </a:r>
            <a:r>
              <a:rPr lang="en-GB" b="1" dirty="0" smtClean="0"/>
              <a:t>year reporting to coordinator – administrative issues</a:t>
            </a:r>
            <a:endParaRPr lang="pl-PL" b="1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Next SB meeting – date and venue proposal</a:t>
            </a:r>
            <a:endParaRPr lang="pl-PL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AOB</a:t>
            </a:r>
            <a:endParaRPr lang="pl-PL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To be </a:t>
            </a:r>
            <a:r>
              <a:rPr lang="pl-PL" dirty="0" err="1" smtClean="0"/>
              <a:t>reported</a:t>
            </a:r>
            <a:r>
              <a:rPr lang="pl-PL" dirty="0" smtClean="0"/>
              <a:t> to </a:t>
            </a:r>
            <a:r>
              <a:rPr lang="pl-PL" dirty="0" err="1" smtClean="0"/>
              <a:t>Coordinator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pl-PL" sz="2400" dirty="0" err="1" smtClean="0"/>
              <a:t>What</a:t>
            </a:r>
            <a:r>
              <a:rPr lang="pl-PL" sz="2400" dirty="0" smtClean="0"/>
              <a:t>:</a:t>
            </a:r>
          </a:p>
          <a:p>
            <a:r>
              <a:rPr lang="pl-PL" sz="2400" dirty="0" err="1" smtClean="0"/>
              <a:t>Research</a:t>
            </a:r>
            <a:endParaRPr lang="pl-PL" sz="2400" dirty="0" smtClean="0"/>
          </a:p>
          <a:p>
            <a:r>
              <a:rPr lang="pl-PL" sz="2400" dirty="0" err="1" smtClean="0"/>
              <a:t>Activities</a:t>
            </a:r>
            <a:r>
              <a:rPr lang="pl-PL" sz="2400" dirty="0" smtClean="0"/>
              <a:t> (</a:t>
            </a:r>
            <a:r>
              <a:rPr lang="pl-PL" sz="2400" dirty="0" err="1" smtClean="0"/>
              <a:t>Articles</a:t>
            </a:r>
            <a:r>
              <a:rPr lang="pl-PL" sz="2400" dirty="0" smtClean="0"/>
              <a:t> / </a:t>
            </a:r>
            <a:r>
              <a:rPr lang="pl-PL" sz="2400" dirty="0" err="1" smtClean="0"/>
              <a:t>presentations</a:t>
            </a:r>
            <a:r>
              <a:rPr lang="pl-PL" sz="2400" dirty="0" smtClean="0"/>
              <a:t> / </a:t>
            </a:r>
            <a:r>
              <a:rPr lang="pl-PL" sz="2400" dirty="0" err="1" smtClean="0"/>
              <a:t>seminars</a:t>
            </a:r>
            <a:r>
              <a:rPr lang="pl-PL" sz="2400" dirty="0" smtClean="0"/>
              <a:t> / </a:t>
            </a:r>
            <a:r>
              <a:rPr lang="pl-PL" sz="2400" dirty="0" err="1" smtClean="0"/>
              <a:t>lectures</a:t>
            </a:r>
            <a:r>
              <a:rPr lang="pl-PL" sz="2400" dirty="0" smtClean="0"/>
              <a:t> etc.)</a:t>
            </a:r>
          </a:p>
          <a:p>
            <a:r>
              <a:rPr lang="pl-PL" sz="2400" dirty="0" err="1" smtClean="0"/>
              <a:t>Secondment</a:t>
            </a:r>
            <a:r>
              <a:rPr lang="pl-PL" sz="2400" dirty="0" smtClean="0"/>
              <a:t> </a:t>
            </a:r>
            <a:r>
              <a:rPr lang="pl-PL" sz="2400" dirty="0" err="1" smtClean="0"/>
              <a:t>changes</a:t>
            </a:r>
            <a:r>
              <a:rPr lang="pl-PL" sz="2400" dirty="0" smtClean="0"/>
              <a:t> </a:t>
            </a:r>
            <a:r>
              <a:rPr lang="pl-PL" sz="2400" dirty="0" err="1" smtClean="0"/>
              <a:t>planned</a:t>
            </a:r>
            <a:r>
              <a:rPr lang="pl-PL" sz="2400" dirty="0" smtClean="0"/>
              <a:t> </a:t>
            </a:r>
            <a:r>
              <a:rPr lang="pl-PL" sz="2400" dirty="0" err="1" smtClean="0"/>
              <a:t>in</a:t>
            </a:r>
            <a:r>
              <a:rPr lang="pl-PL" sz="2400" dirty="0" smtClean="0"/>
              <a:t> 2019</a:t>
            </a:r>
          </a:p>
          <a:p>
            <a:r>
              <a:rPr lang="pl-PL" sz="2400" dirty="0" smtClean="0"/>
              <a:t>Financial </a:t>
            </a:r>
            <a:r>
              <a:rPr lang="pl-PL" sz="2400" dirty="0" err="1" smtClean="0"/>
              <a:t>issues</a:t>
            </a:r>
            <a:endParaRPr lang="pl-PL" sz="2400" dirty="0" smtClean="0"/>
          </a:p>
          <a:p>
            <a:r>
              <a:rPr lang="pl-PL" sz="2400" dirty="0" err="1" smtClean="0"/>
              <a:t>Risks</a:t>
            </a:r>
            <a:endParaRPr lang="pl-PL" sz="2400" dirty="0" smtClean="0"/>
          </a:p>
          <a:p>
            <a:pPr>
              <a:buNone/>
            </a:pPr>
            <a:r>
              <a:rPr lang="pl-PL" sz="2400" dirty="0" err="1" smtClean="0"/>
              <a:t>When</a:t>
            </a:r>
            <a:r>
              <a:rPr lang="pl-PL" sz="2400" dirty="0" smtClean="0"/>
              <a:t>:</a:t>
            </a:r>
          </a:p>
          <a:p>
            <a:r>
              <a:rPr lang="pl-PL" sz="2400" dirty="0" err="1" smtClean="0">
                <a:solidFill>
                  <a:srgbClr val="FF0000"/>
                </a:solidFill>
              </a:rPr>
              <a:t>End</a:t>
            </a:r>
            <a:r>
              <a:rPr lang="pl-PL" sz="2400" dirty="0" smtClean="0">
                <a:solidFill>
                  <a:srgbClr val="FF0000"/>
                </a:solidFill>
              </a:rPr>
              <a:t> of </a:t>
            </a:r>
            <a:r>
              <a:rPr lang="pl-PL" sz="2400" dirty="0" err="1" smtClean="0">
                <a:solidFill>
                  <a:srgbClr val="FF0000"/>
                </a:solidFill>
              </a:rPr>
              <a:t>December</a:t>
            </a:r>
            <a:r>
              <a:rPr lang="pl-PL" sz="2400" dirty="0" smtClean="0">
                <a:solidFill>
                  <a:srgbClr val="FF0000"/>
                </a:solidFill>
              </a:rPr>
              <a:t> ? </a:t>
            </a:r>
            <a:endParaRPr lang="pl-PL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-20538"/>
            <a:ext cx="8229600" cy="857250"/>
          </a:xfrm>
        </p:spPr>
        <p:txBody>
          <a:bodyPr/>
          <a:lstStyle/>
          <a:p>
            <a:r>
              <a:rPr lang="pl-PL" dirty="0" smtClean="0"/>
              <a:t>Financial report</a:t>
            </a:r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015465"/>
            <a:ext cx="9144000" cy="3428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Agenda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531840"/>
          </a:xfrm>
        </p:spPr>
        <p:txBody>
          <a:bodyPr>
            <a:normAutofit fontScale="55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Summary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of the 1</a:t>
            </a:r>
            <a:r>
              <a:rPr lang="en-GB" baseline="30000" dirty="0" smtClean="0">
                <a:solidFill>
                  <a:schemeClr val="bg1">
                    <a:lumMod val="50000"/>
                  </a:schemeClr>
                </a:solidFill>
              </a:rPr>
              <a:t>st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 year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activities</a:t>
            </a:r>
            <a:endParaRPr lang="pl-PL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914400" lvl="1" indent="-514350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Research,</a:t>
            </a:r>
            <a:endParaRPr lang="pl-PL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914400" lvl="1" indent="-514350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Deliverables,</a:t>
            </a:r>
            <a:endParaRPr lang="pl-PL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914400" lvl="1" indent="-514350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Dissemination &amp; communication,</a:t>
            </a:r>
            <a:endParaRPr lang="pl-PL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914400" lvl="1" indent="-514350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Events,</a:t>
            </a:r>
            <a:endParaRPr lang="pl-PL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914400" lvl="1" indent="-514350"/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Secondments.</a:t>
            </a:r>
            <a:endParaRPr lang="pl-PL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Next year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activities</a:t>
            </a:r>
            <a:endParaRPr lang="pl-PL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Secondments reporting – rules reminder</a:t>
            </a:r>
            <a:endParaRPr lang="pl-PL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Dissemination reporting – rules reminder</a:t>
            </a:r>
            <a:endParaRPr lang="pl-PL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Website </a:t>
            </a:r>
            <a:endParaRPr lang="pl-PL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GB" baseline="30000" dirty="0" smtClean="0">
                <a:solidFill>
                  <a:schemeClr val="bg1">
                    <a:lumMod val="50000"/>
                  </a:schemeClr>
                </a:solidFill>
              </a:rPr>
              <a:t>st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year reporting to coordinator – administrative issues</a:t>
            </a:r>
            <a:endParaRPr lang="pl-PL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GB" b="1" dirty="0" smtClean="0"/>
              <a:t>Next SB meeting – date and venue proposal</a:t>
            </a:r>
            <a:endParaRPr lang="pl-PL" b="1" dirty="0" smtClean="0"/>
          </a:p>
          <a:p>
            <a:pPr marL="514350" lvl="0" indent="-514350">
              <a:buFont typeface="+mj-lt"/>
              <a:buAutoNum type="arabicPeriod"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AOB</a:t>
            </a:r>
            <a:endParaRPr lang="pl-PL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Next</a:t>
            </a:r>
            <a:r>
              <a:rPr lang="pl-PL" dirty="0" smtClean="0"/>
              <a:t> SB </a:t>
            </a:r>
            <a:r>
              <a:rPr lang="pl-PL" dirty="0" err="1" smtClean="0"/>
              <a:t>meeting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51669"/>
            <a:ext cx="8229600" cy="27429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D8.2 </a:t>
            </a:r>
            <a:r>
              <a:rPr lang="en-US" sz="2800" i="1" dirty="0" smtClean="0"/>
              <a:t>Mid-term meeting</a:t>
            </a:r>
            <a:r>
              <a:rPr lang="pl-PL" sz="2800" dirty="0" smtClean="0"/>
              <a:t>,</a:t>
            </a:r>
            <a:r>
              <a:rPr lang="en-US" sz="2800" dirty="0" smtClean="0"/>
              <a:t> ILTSR PAS</a:t>
            </a:r>
            <a:r>
              <a:rPr lang="pl-PL" sz="2800" dirty="0" smtClean="0"/>
              <a:t>,</a:t>
            </a:r>
            <a:r>
              <a:rPr lang="en-US" sz="2800" dirty="0" smtClean="0"/>
              <a:t> </a:t>
            </a:r>
            <a:r>
              <a:rPr lang="pl-PL" sz="2800" dirty="0" smtClean="0"/>
              <a:t>M</a:t>
            </a:r>
            <a:r>
              <a:rPr lang="en-US" sz="2800" dirty="0" smtClean="0"/>
              <a:t>18</a:t>
            </a:r>
            <a:r>
              <a:rPr lang="pl-PL" sz="2800" dirty="0" smtClean="0"/>
              <a:t> </a:t>
            </a:r>
          </a:p>
          <a:p>
            <a:pPr marL="0" indent="0" algn="ctr">
              <a:buNone/>
            </a:pPr>
            <a:r>
              <a:rPr lang="pl-PL" sz="2800" dirty="0" smtClean="0">
                <a:solidFill>
                  <a:srgbClr val="FF0000"/>
                </a:solidFill>
              </a:rPr>
              <a:t>May 2019</a:t>
            </a:r>
            <a:endParaRPr lang="pl-PL" sz="2800" dirty="0" smtClean="0">
              <a:solidFill>
                <a:srgbClr val="FF0000"/>
              </a:solidFill>
            </a:endParaRPr>
          </a:p>
          <a:p>
            <a:endParaRPr lang="pl-PL" sz="2800" dirty="0" smtClean="0"/>
          </a:p>
          <a:p>
            <a:pPr algn="ctr">
              <a:buNone/>
            </a:pPr>
            <a:r>
              <a:rPr lang="pl-PL" sz="2800" dirty="0" err="1" smtClean="0"/>
              <a:t>When</a:t>
            </a:r>
            <a:r>
              <a:rPr lang="pl-PL" sz="2800" dirty="0" smtClean="0"/>
              <a:t> ..?..</a:t>
            </a:r>
          </a:p>
          <a:p>
            <a:pPr algn="ctr">
              <a:buNone/>
            </a:pPr>
            <a:r>
              <a:rPr lang="pl-PL" sz="2800" dirty="0" err="1" smtClean="0"/>
              <a:t>Where</a:t>
            </a:r>
            <a:r>
              <a:rPr lang="pl-PL" sz="2800" dirty="0" smtClean="0"/>
              <a:t> ..?..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Others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err="1" smtClean="0"/>
              <a:t>Risks</a:t>
            </a:r>
            <a:r>
              <a:rPr lang="pl-PL" dirty="0" smtClean="0"/>
              <a:t> – ?</a:t>
            </a:r>
          </a:p>
          <a:p>
            <a:r>
              <a:rPr lang="pl-PL" dirty="0" err="1" smtClean="0"/>
              <a:t>Presentations</a:t>
            </a:r>
            <a:r>
              <a:rPr lang="pl-PL" dirty="0" smtClean="0"/>
              <a:t>’ </a:t>
            </a:r>
            <a:r>
              <a:rPr lang="pl-PL" dirty="0" err="1" smtClean="0"/>
              <a:t>template</a:t>
            </a:r>
            <a:r>
              <a:rPr lang="pl-PL" dirty="0" smtClean="0"/>
              <a:t> – ?</a:t>
            </a:r>
          </a:p>
          <a:p>
            <a:r>
              <a:rPr lang="pl-PL" dirty="0" smtClean="0"/>
              <a:t>AOB – ?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Research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491629"/>
            <a:ext cx="8219256" cy="3102993"/>
          </a:xfrm>
        </p:spPr>
        <p:txBody>
          <a:bodyPr/>
          <a:lstStyle/>
          <a:p>
            <a:pPr marL="514350" indent="-514350">
              <a:buFont typeface="Wingdings" pitchFamily="2" charset="2"/>
              <a:buChar char="Ø"/>
            </a:pPr>
            <a:r>
              <a:rPr lang="pl-PL" dirty="0" smtClean="0"/>
              <a:t>DK</a:t>
            </a:r>
            <a:endParaRPr lang="pl-PL" dirty="0"/>
          </a:p>
        </p:txBody>
      </p:sp>
      <p:pic>
        <p:nvPicPr>
          <p:cNvPr id="4" name="Picture 4" descr="D:\Anna\moje granty\COST 2014\Zadar 2016\pliki do ew prezentacji\0_IKONKI\peop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275606"/>
            <a:ext cx="836612" cy="836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Deliverables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D7.5 </a:t>
            </a:r>
            <a:r>
              <a:rPr lang="pl-PL" sz="2400" i="1" dirty="0" err="1" smtClean="0"/>
              <a:t>Conference</a:t>
            </a:r>
            <a:r>
              <a:rPr lang="pl-PL" sz="2400" i="1" dirty="0" smtClean="0"/>
              <a:t> </a:t>
            </a:r>
            <a:r>
              <a:rPr lang="pl-PL" sz="2400" i="1" dirty="0" err="1" smtClean="0"/>
              <a:t>calendar</a:t>
            </a:r>
            <a:r>
              <a:rPr lang="pl-PL" sz="2400" i="1" dirty="0" smtClean="0"/>
              <a:t> </a:t>
            </a:r>
            <a:r>
              <a:rPr lang="pl-PL" sz="2400" i="1" dirty="0" smtClean="0"/>
              <a:t>- </a:t>
            </a:r>
            <a:r>
              <a:rPr lang="fr-FR" sz="2400" i="1" dirty="0" smtClean="0"/>
              <a:t>Part 1</a:t>
            </a:r>
            <a:r>
              <a:rPr lang="pl-PL" sz="2400" dirty="0" smtClean="0"/>
              <a:t>,</a:t>
            </a:r>
            <a:r>
              <a:rPr lang="fr-FR" sz="2400" dirty="0" smtClean="0"/>
              <a:t> ILTSR PAS</a:t>
            </a:r>
            <a:r>
              <a:rPr lang="pl-PL" sz="2400" dirty="0" smtClean="0"/>
              <a:t>, M3</a:t>
            </a:r>
          </a:p>
          <a:p>
            <a:r>
              <a:rPr lang="en-US" sz="2400" dirty="0" smtClean="0"/>
              <a:t>D </a:t>
            </a:r>
            <a:r>
              <a:rPr lang="en-US" sz="2400" dirty="0" smtClean="0"/>
              <a:t>1.1. </a:t>
            </a:r>
            <a:r>
              <a:rPr lang="en-US" sz="2400" i="1" dirty="0" smtClean="0"/>
              <a:t>Report on solid state synthesis</a:t>
            </a:r>
            <a:r>
              <a:rPr lang="en-US" sz="2400" dirty="0" smtClean="0"/>
              <a:t>, </a:t>
            </a:r>
            <a:r>
              <a:rPr lang="pl-PL" sz="2400" dirty="0" smtClean="0"/>
              <a:t>VU, </a:t>
            </a:r>
            <a:r>
              <a:rPr lang="en-US" sz="2400" dirty="0" smtClean="0"/>
              <a:t>M6 </a:t>
            </a:r>
            <a:endParaRPr lang="pl-PL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40" b="61310"/>
          <a:stretch/>
        </p:blipFill>
        <p:spPr>
          <a:xfrm>
            <a:off x="3275856" y="555526"/>
            <a:ext cx="3024336" cy="1071889"/>
          </a:xfrm>
          <a:prstGeom prst="rect">
            <a:avLst/>
          </a:prstGeo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685942"/>
          </a:xfrm>
        </p:spPr>
        <p:txBody>
          <a:bodyPr>
            <a:normAutofit/>
          </a:bodyPr>
          <a:lstStyle/>
          <a:p>
            <a:r>
              <a:rPr lang="en-GB" sz="3200" dirty="0" smtClean="0"/>
              <a:t>Dissemination &amp; communication</a:t>
            </a:r>
            <a:endParaRPr lang="pl-PL" sz="3200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1259632" y="987574"/>
            <a:ext cx="7255718" cy="4020778"/>
          </a:xfrm>
        </p:spPr>
        <p:txBody>
          <a:bodyPr>
            <a:normAutofit fontScale="55000" lnSpcReduction="20000"/>
          </a:bodyPr>
          <a:lstStyle/>
          <a:p>
            <a:r>
              <a:rPr lang="en-GB" dirty="0" smtClean="0"/>
              <a:t>Publications</a:t>
            </a:r>
            <a:r>
              <a:rPr lang="en-GB" dirty="0" smtClean="0"/>
              <a:t>: </a:t>
            </a:r>
            <a:r>
              <a:rPr lang="en-GB" b="1" dirty="0" smtClean="0"/>
              <a:t>8</a:t>
            </a:r>
            <a:endParaRPr lang="pl-PL" b="1" dirty="0" smtClean="0"/>
          </a:p>
          <a:p>
            <a:endParaRPr lang="en-GB" sz="1500" b="1" dirty="0" smtClean="0"/>
          </a:p>
          <a:p>
            <a:r>
              <a:rPr lang="en-GB" dirty="0" smtClean="0"/>
              <a:t>Invited talks: </a:t>
            </a:r>
            <a:r>
              <a:rPr lang="en-GB" b="1" dirty="0" smtClean="0"/>
              <a:t>2</a:t>
            </a:r>
          </a:p>
          <a:p>
            <a:pPr marL="722313" lvl="2"/>
            <a:r>
              <a:rPr lang="pl-PL" dirty="0" err="1" smtClean="0"/>
              <a:t>Dmitry</a:t>
            </a:r>
            <a:r>
              <a:rPr lang="pl-PL" dirty="0" smtClean="0"/>
              <a:t> </a:t>
            </a:r>
            <a:r>
              <a:rPr lang="pl-PL" dirty="0" err="1" smtClean="0"/>
              <a:t>Karpinsky</a:t>
            </a:r>
            <a:r>
              <a:rPr lang="en-GB" dirty="0" smtClean="0"/>
              <a:t> (REMAT’18, Poland), </a:t>
            </a:r>
          </a:p>
          <a:p>
            <a:pPr marL="722313" lvl="2"/>
            <a:r>
              <a:rPr lang="pl-PL" dirty="0" err="1"/>
              <a:t>Aivaras</a:t>
            </a:r>
            <a:r>
              <a:rPr lang="pl-PL" dirty="0"/>
              <a:t> </a:t>
            </a:r>
            <a:r>
              <a:rPr lang="pl-PL" dirty="0" err="1"/>
              <a:t>Kareiva</a:t>
            </a:r>
            <a:r>
              <a:rPr lang="en-GB" dirty="0" smtClean="0"/>
              <a:t> </a:t>
            </a:r>
            <a:r>
              <a:rPr lang="pl-PL" dirty="0" smtClean="0"/>
              <a:t>(FM&amp;NT-2018, </a:t>
            </a:r>
            <a:r>
              <a:rPr lang="pl-PL" dirty="0" err="1" smtClean="0"/>
              <a:t>Latvia</a:t>
            </a:r>
            <a:r>
              <a:rPr lang="pl-PL" dirty="0" smtClean="0"/>
              <a:t>)</a:t>
            </a:r>
            <a:endParaRPr lang="en-GB" dirty="0" smtClean="0"/>
          </a:p>
          <a:p>
            <a:endParaRPr lang="pl-PL" sz="1800" dirty="0" smtClean="0"/>
          </a:p>
          <a:p>
            <a:r>
              <a:rPr lang="en-GB" dirty="0" smtClean="0"/>
              <a:t>Poster presentations: </a:t>
            </a:r>
            <a:r>
              <a:rPr lang="pl-PL" b="1" dirty="0" smtClean="0"/>
              <a:t>16</a:t>
            </a:r>
            <a:endParaRPr lang="en-GB" b="1" dirty="0" smtClean="0"/>
          </a:p>
          <a:p>
            <a:pPr marL="722313" lvl="2">
              <a:buFont typeface="Calibri" panose="020F0502020204030204" pitchFamily="34" charset="0"/>
              <a:buChar char="─"/>
            </a:pPr>
            <a:r>
              <a:rPr lang="en-GB" dirty="0" smtClean="0"/>
              <a:t>9 (REMAT’18, Poland), </a:t>
            </a:r>
          </a:p>
          <a:p>
            <a:pPr marL="722313" lvl="2">
              <a:buFont typeface="Calibri" panose="020F0502020204030204" pitchFamily="34" charset="0"/>
              <a:buChar char="─"/>
            </a:pPr>
            <a:r>
              <a:rPr lang="en-GB" dirty="0" smtClean="0"/>
              <a:t>1 (Electroceramics’18, Belgium)</a:t>
            </a:r>
          </a:p>
          <a:p>
            <a:pPr marL="722313" lvl="2">
              <a:buFont typeface="Calibri" panose="020F0502020204030204" pitchFamily="34" charset="0"/>
              <a:buChar char="─"/>
            </a:pPr>
            <a:r>
              <a:rPr lang="pl-PL" dirty="0"/>
              <a:t>1 (SPM’18, Russia</a:t>
            </a:r>
            <a:r>
              <a:rPr lang="pl-PL" dirty="0" smtClean="0"/>
              <a:t>)</a:t>
            </a:r>
          </a:p>
          <a:p>
            <a:pPr marL="722313" lvl="2">
              <a:buFont typeface="Calibri" panose="020F0502020204030204" pitchFamily="34" charset="0"/>
              <a:buChar char="─"/>
            </a:pPr>
            <a:r>
              <a:rPr lang="pl-PL" dirty="0"/>
              <a:t>4</a:t>
            </a:r>
            <a:r>
              <a:rPr lang="en-GB" dirty="0" smtClean="0"/>
              <a:t> (AMT’18, Lithuania)</a:t>
            </a:r>
            <a:endParaRPr lang="pl-PL" dirty="0" smtClean="0"/>
          </a:p>
          <a:p>
            <a:pPr marL="722313" lvl="2">
              <a:buFont typeface="Calibri" panose="020F0502020204030204" pitchFamily="34" charset="0"/>
              <a:buChar char="─"/>
            </a:pPr>
            <a:r>
              <a:rPr lang="pl-PL" dirty="0" smtClean="0"/>
              <a:t>1 (V UPLMF, </a:t>
            </a:r>
            <a:r>
              <a:rPr lang="pl-PL" dirty="0" err="1" smtClean="0"/>
              <a:t>Ukraine</a:t>
            </a:r>
            <a:r>
              <a:rPr lang="pl-PL" dirty="0" smtClean="0"/>
              <a:t>) </a:t>
            </a:r>
          </a:p>
          <a:p>
            <a:pPr marL="722313" lvl="2">
              <a:buFont typeface="Calibri" panose="020F0502020204030204" pitchFamily="34" charset="0"/>
              <a:buChar char="─"/>
            </a:pPr>
            <a:r>
              <a:rPr lang="pl-PL" dirty="0" smtClean="0"/>
              <a:t>? </a:t>
            </a:r>
            <a:r>
              <a:rPr lang="pl-PL" dirty="0"/>
              <a:t>(OXYGENALIA 2018, </a:t>
            </a:r>
            <a:r>
              <a:rPr lang="pl-PL" dirty="0" err="1"/>
              <a:t>Lithuania</a:t>
            </a:r>
            <a:r>
              <a:rPr lang="pl-PL" dirty="0" smtClean="0"/>
              <a:t>)</a:t>
            </a:r>
          </a:p>
          <a:p>
            <a:pPr lvl="2">
              <a:buFont typeface="Calibri" panose="020F0502020204030204" pitchFamily="34" charset="0"/>
              <a:buChar char="─"/>
            </a:pPr>
            <a:endParaRPr lang="pl-PL" sz="1600" dirty="0" smtClean="0"/>
          </a:p>
          <a:p>
            <a:pPr marL="266700" lvl="2"/>
            <a:r>
              <a:rPr lang="pl-PL" sz="3300" dirty="0" smtClean="0"/>
              <a:t>Press / </a:t>
            </a:r>
            <a:r>
              <a:rPr lang="pl-PL" sz="3300" dirty="0" err="1" smtClean="0"/>
              <a:t>website</a:t>
            </a:r>
            <a:r>
              <a:rPr lang="pl-PL" sz="3300" dirty="0" smtClean="0"/>
              <a:t> </a:t>
            </a:r>
            <a:r>
              <a:rPr lang="pl-PL" sz="3300" dirty="0" err="1" smtClean="0"/>
              <a:t>info</a:t>
            </a:r>
            <a:r>
              <a:rPr lang="pl-PL" sz="3300" dirty="0" smtClean="0"/>
              <a:t> / </a:t>
            </a:r>
            <a:r>
              <a:rPr lang="pl-PL" sz="3300" dirty="0" err="1" smtClean="0"/>
              <a:t>others</a:t>
            </a:r>
            <a:r>
              <a:rPr lang="pl-PL" sz="3300" b="1" dirty="0" smtClean="0"/>
              <a:t>:  3</a:t>
            </a:r>
            <a:endParaRPr lang="en-GB" sz="3300" b="1" dirty="0" smtClean="0"/>
          </a:p>
          <a:p>
            <a:pPr marL="266700" lvl="2"/>
            <a:endParaRPr lang="pl-PL" sz="2200" dirty="0" smtClean="0"/>
          </a:p>
          <a:p>
            <a:pPr marL="266700" lvl="2"/>
            <a:r>
              <a:rPr lang="pl-PL" sz="3300" dirty="0" err="1" smtClean="0"/>
              <a:t>Seminars</a:t>
            </a:r>
            <a:r>
              <a:rPr lang="pl-PL" sz="3300" dirty="0" smtClean="0"/>
              <a:t>: </a:t>
            </a:r>
            <a:r>
              <a:rPr lang="pl-PL" sz="3300" b="1" dirty="0" smtClean="0"/>
              <a:t>1</a:t>
            </a:r>
            <a:r>
              <a:rPr lang="pl-PL" sz="3300" dirty="0" smtClean="0"/>
              <a:t> </a:t>
            </a:r>
            <a:r>
              <a:rPr lang="pl-PL" sz="3300" b="1" dirty="0" smtClean="0">
                <a:solidFill>
                  <a:srgbClr val="FF0000"/>
                </a:solidFill>
              </a:rPr>
              <a:t>+ …?</a:t>
            </a:r>
          </a:p>
          <a:p>
            <a:pPr marL="266700" lvl="2"/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805"/>
          <a:stretch>
            <a:fillRect/>
          </a:stretch>
        </p:blipFill>
        <p:spPr>
          <a:xfrm>
            <a:off x="179512" y="1419622"/>
            <a:ext cx="1115616" cy="1110643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78711" y="432048"/>
            <a:ext cx="2465289" cy="4731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3923928" y="4155926"/>
            <a:ext cx="2160240" cy="94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62060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81178" y="194388"/>
            <a:ext cx="628192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AU" b="1" i="1" dirty="0" smtClean="0"/>
              <a:t>TRANSFERR </a:t>
            </a:r>
            <a:r>
              <a:rPr lang="pl-PL" b="1" i="1" dirty="0" err="1" smtClean="0"/>
              <a:t>Trainings</a:t>
            </a:r>
            <a:r>
              <a:rPr lang="pl-PL" b="1" i="1" dirty="0" smtClean="0"/>
              <a:t> </a:t>
            </a:r>
            <a:r>
              <a:rPr lang="pl-PL" b="1" i="1" dirty="0" smtClean="0"/>
              <a:t>and </a:t>
            </a:r>
            <a:r>
              <a:rPr lang="pl-PL" b="1" i="1" dirty="0" err="1" smtClean="0"/>
              <a:t>Workshops</a:t>
            </a:r>
            <a:endParaRPr lang="pl-PL" b="1" i="1" dirty="0" smtClean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50081062"/>
              </p:ext>
            </p:extLst>
          </p:nvPr>
        </p:nvGraphicFramePr>
        <p:xfrm>
          <a:off x="179512" y="483518"/>
          <a:ext cx="8551926" cy="4513625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131570">
                  <a:extLst>
                    <a:ext uri="{9D8B030D-6E8A-4147-A177-3AD203B41FA5}">
                      <a16:colId xmlns:a16="http://schemas.microsoft.com/office/drawing/2014/main" xmlns="" val="1265662393"/>
                    </a:ext>
                  </a:extLst>
                </a:gridCol>
                <a:gridCol w="6264778">
                  <a:extLst>
                    <a:ext uri="{9D8B030D-6E8A-4147-A177-3AD203B41FA5}">
                      <a16:colId xmlns:a16="http://schemas.microsoft.com/office/drawing/2014/main" xmlns="" val="738752593"/>
                    </a:ext>
                  </a:extLst>
                </a:gridCol>
                <a:gridCol w="1155578">
                  <a:extLst>
                    <a:ext uri="{9D8B030D-6E8A-4147-A177-3AD203B41FA5}">
                      <a16:colId xmlns:a16="http://schemas.microsoft.com/office/drawing/2014/main" xmlns="" val="3280385468"/>
                    </a:ext>
                  </a:extLst>
                </a:gridCol>
              </a:tblGrid>
              <a:tr h="267478">
                <a:tc>
                  <a:txBody>
                    <a:bodyPr/>
                    <a:lstStyle/>
                    <a:p>
                      <a:pPr algn="ctr"/>
                      <a:r>
                        <a:rPr lang="pl-PL" sz="1400" u="none" strike="noStrike" kern="1200" baseline="0" dirty="0" err="1" smtClean="0"/>
                        <a:t>Organizer</a:t>
                      </a:r>
                      <a:endParaRPr lang="pl-PL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u="none" strike="noStrike" kern="1200" baseline="0" dirty="0" smtClean="0"/>
                        <a:t>Activity</a:t>
                      </a:r>
                      <a:endParaRPr lang="pl-PL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u="none" strike="noStrike" kern="1200" baseline="0" dirty="0" smtClean="0"/>
                        <a:t>Period</a:t>
                      </a:r>
                      <a:endParaRPr lang="pl-PL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117514511"/>
                  </a:ext>
                </a:extLst>
              </a:tr>
              <a:tr h="469894">
                <a:tc>
                  <a:txBody>
                    <a:bodyPr/>
                    <a:lstStyle/>
                    <a:p>
                      <a:pPr algn="ctr"/>
                      <a:r>
                        <a:rPr lang="pl-PL" sz="1400" u="none" strike="noStrike" kern="1200" baseline="0" dirty="0" smtClean="0"/>
                        <a:t>VU</a:t>
                      </a:r>
                      <a:endParaRPr lang="pl-PL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u="none" strike="noStrike" kern="1200" baseline="0" dirty="0" smtClean="0"/>
                        <a:t>Training in chemical routes synthesis; dielectric and transport properties measurements.</a:t>
                      </a:r>
                      <a:endParaRPr lang="pl-PL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2018</a:t>
                      </a:r>
                      <a:endParaRPr lang="pl-PL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67021074"/>
                  </a:ext>
                </a:extLst>
              </a:tr>
              <a:tr h="337865">
                <a:tc>
                  <a:txBody>
                    <a:bodyPr/>
                    <a:lstStyle/>
                    <a:p>
                      <a:pPr algn="ctr"/>
                      <a:r>
                        <a:rPr lang="pl-PL" sz="1400" u="none" strike="noStrike" kern="1200" baseline="0" dirty="0" smtClean="0"/>
                        <a:t>FSGSU</a:t>
                      </a:r>
                      <a:endParaRPr lang="pl-PL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u="none" strike="noStrike" kern="1200" baseline="0" dirty="0" smtClean="0"/>
                        <a:t>Workshop about sol-gel synthesis routes of nanostructures fabrication;</a:t>
                      </a:r>
                      <a:endParaRPr lang="pl-PL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2018</a:t>
                      </a:r>
                      <a:endParaRPr lang="pl-PL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920618072"/>
                  </a:ext>
                </a:extLst>
              </a:tr>
              <a:tr h="482971">
                <a:tc>
                  <a:txBody>
                    <a:bodyPr/>
                    <a:lstStyle/>
                    <a:p>
                      <a:pPr algn="ctr"/>
                      <a:r>
                        <a:rPr lang="pl-PL" sz="1400" u="none" strike="noStrike" kern="1200" baseline="0" dirty="0" smtClean="0"/>
                        <a:t>UA</a:t>
                      </a:r>
                      <a:endParaRPr lang="pl-PL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u="none" strike="noStrike" kern="1200" baseline="0" dirty="0" smtClean="0"/>
                        <a:t>Workshop for local-scale investigations (AFM, HR-(S)TEM measurements) and </a:t>
                      </a:r>
                      <a:r>
                        <a:rPr lang="en-US" sz="1400" u="none" strike="noStrike" kern="1200" baseline="0" dirty="0" err="1" smtClean="0"/>
                        <a:t>Magnetoelectric</a:t>
                      </a:r>
                      <a:r>
                        <a:rPr lang="pl-PL" sz="1400" u="none" strike="noStrike" kern="1200" baseline="0" dirty="0" smtClean="0"/>
                        <a:t> </a:t>
                      </a:r>
                      <a:r>
                        <a:rPr lang="pl-PL" sz="1400" u="none" strike="noStrike" kern="1200" baseline="0" dirty="0" err="1" smtClean="0"/>
                        <a:t>coupling</a:t>
                      </a:r>
                      <a:r>
                        <a:rPr lang="pl-PL" sz="1400" u="none" strike="noStrike" kern="1200" baseline="0" dirty="0" smtClean="0"/>
                        <a:t> </a:t>
                      </a:r>
                      <a:r>
                        <a:rPr lang="pl-PL" sz="1400" u="none" strike="noStrike" kern="1200" baseline="0" dirty="0" err="1" smtClean="0"/>
                        <a:t>measurements</a:t>
                      </a:r>
                      <a:r>
                        <a:rPr lang="pl-PL" sz="1400" u="none" strike="noStrike" kern="1200" baseline="0" dirty="0" smtClean="0"/>
                        <a:t>.</a:t>
                      </a:r>
                      <a:endParaRPr lang="pl-PL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2019</a:t>
                      </a:r>
                      <a:endParaRPr lang="pl-PL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925247011"/>
                  </a:ext>
                </a:extLst>
              </a:tr>
              <a:tr h="672310">
                <a:tc>
                  <a:txBody>
                    <a:bodyPr/>
                    <a:lstStyle/>
                    <a:p>
                      <a:pPr algn="ctr"/>
                      <a:r>
                        <a:rPr lang="pl-PL" sz="1400" u="none" strike="noStrike" kern="1200" baseline="0" dirty="0" smtClean="0"/>
                        <a:t>HZG</a:t>
                      </a:r>
                      <a:endParaRPr lang="pl-PL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u="none" strike="noStrike" kern="1200" baseline="0" dirty="0" smtClean="0"/>
                        <a:t>Training in structural investigations using synchrotron and neutron scattering </a:t>
                      </a:r>
                      <a:r>
                        <a:rPr lang="pl-PL" sz="1400" u="none" strike="noStrike" kern="1200" baseline="0" dirty="0" smtClean="0"/>
                        <a:t>t</a:t>
                      </a:r>
                      <a:r>
                        <a:rPr lang="en-US" sz="1400" u="none" strike="noStrike" kern="1200" baseline="0" dirty="0" err="1" smtClean="0"/>
                        <a:t>echniques</a:t>
                      </a:r>
                      <a:r>
                        <a:rPr lang="en-US" sz="1400" u="none" strike="noStrike" kern="1200" baseline="0" dirty="0" smtClean="0"/>
                        <a:t> (incl.</a:t>
                      </a:r>
                      <a:r>
                        <a:rPr lang="pl-PL" sz="1400" u="none" strike="noStrike" kern="1200" baseline="0" dirty="0" smtClean="0"/>
                        <a:t> </a:t>
                      </a:r>
                      <a:r>
                        <a:rPr lang="en-US" sz="1400" u="none" strike="noStrike" kern="1200" baseline="0" dirty="0" smtClean="0"/>
                        <a:t>temperature dependent measurements and measurements in magnetic field).</a:t>
                      </a:r>
                      <a:endParaRPr lang="pl-PL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2019</a:t>
                      </a:r>
                      <a:endParaRPr lang="pl-PL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534312908"/>
                  </a:ext>
                </a:extLst>
              </a:tr>
              <a:tr h="469894">
                <a:tc>
                  <a:txBody>
                    <a:bodyPr/>
                    <a:lstStyle/>
                    <a:p>
                      <a:pPr algn="ctr"/>
                      <a:r>
                        <a:rPr lang="pl-PL" sz="1400" u="none" strike="noStrike" kern="1200" baseline="0" dirty="0" smtClean="0"/>
                        <a:t>SPMRC</a:t>
                      </a:r>
                      <a:endParaRPr lang="pl-PL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u="none" strike="noStrike" kern="1200" baseline="0" dirty="0" smtClean="0"/>
                        <a:t>Teaching of methods and software tools to determine and refine magnetic and crystal structure</a:t>
                      </a:r>
                      <a:r>
                        <a:rPr lang="pl-PL" sz="1400" u="none" strike="noStrike" kern="1200" baseline="0" dirty="0" smtClean="0"/>
                        <a:t> </a:t>
                      </a:r>
                      <a:r>
                        <a:rPr lang="pl-PL" sz="1400" u="none" strike="noStrike" kern="1200" baseline="0" dirty="0" err="1" smtClean="0"/>
                        <a:t>based</a:t>
                      </a:r>
                      <a:r>
                        <a:rPr lang="pl-PL" sz="1400" u="none" strike="noStrike" kern="1200" baseline="0" dirty="0" smtClean="0"/>
                        <a:t> on </a:t>
                      </a:r>
                      <a:r>
                        <a:rPr lang="pl-PL" sz="1400" u="none" strike="noStrike" kern="1200" baseline="0" dirty="0" err="1" smtClean="0"/>
                        <a:t>diffraction</a:t>
                      </a:r>
                      <a:r>
                        <a:rPr lang="pl-PL" sz="1400" u="none" strike="noStrike" kern="1200" baseline="0" dirty="0" smtClean="0"/>
                        <a:t> data.</a:t>
                      </a:r>
                      <a:endParaRPr lang="pl-PL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2018/</a:t>
                      </a:r>
                    </a:p>
                    <a:p>
                      <a:pPr algn="ctr"/>
                      <a:r>
                        <a:rPr lang="pl-PL" sz="1400" dirty="0" smtClean="0"/>
                        <a:t>2019</a:t>
                      </a:r>
                      <a:endParaRPr lang="pl-PL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133823553"/>
                  </a:ext>
                </a:extLst>
              </a:tr>
              <a:tr h="267478">
                <a:tc>
                  <a:txBody>
                    <a:bodyPr/>
                    <a:lstStyle/>
                    <a:p>
                      <a:pPr algn="ctr"/>
                      <a:r>
                        <a:rPr lang="pl-PL" sz="1400" u="none" strike="noStrike" kern="1200" baseline="0" dirty="0" smtClean="0"/>
                        <a:t>ILTSR</a:t>
                      </a:r>
                      <a:endParaRPr lang="pl-PL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u="none" strike="noStrike" kern="1200" baseline="0" dirty="0" smtClean="0"/>
                        <a:t>Training “Your Career Development in Science” (for ESR).</a:t>
                      </a:r>
                      <a:endParaRPr lang="pl-PL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u="none" strike="noStrike" kern="1200" baseline="0" dirty="0" smtClean="0"/>
                        <a:t>2020</a:t>
                      </a:r>
                      <a:endParaRPr lang="pl-PL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495084745"/>
                  </a:ext>
                </a:extLst>
              </a:tr>
              <a:tr h="672310">
                <a:tc>
                  <a:txBody>
                    <a:bodyPr/>
                    <a:lstStyle/>
                    <a:p>
                      <a:pPr algn="ctr"/>
                      <a:r>
                        <a:rPr lang="pl-PL" sz="1400" u="none" strike="noStrike" kern="1200" baseline="0" dirty="0" err="1" smtClean="0"/>
                        <a:t>IoP</a:t>
                      </a:r>
                      <a:endParaRPr lang="pl-PL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u="none" strike="noStrike" kern="1200" baseline="0" dirty="0" smtClean="0"/>
                        <a:t>Education and training on theoretical methods to study size effects on physical properties of</a:t>
                      </a:r>
                      <a:r>
                        <a:rPr lang="pl-PL" sz="1400" u="none" strike="noStrike" kern="1200" baseline="0" dirty="0" smtClean="0"/>
                        <a:t> </a:t>
                      </a:r>
                      <a:r>
                        <a:rPr lang="en-US" sz="1400" u="none" strike="noStrike" kern="1200" baseline="0" dirty="0" err="1" smtClean="0"/>
                        <a:t>nanoferroics</a:t>
                      </a:r>
                      <a:r>
                        <a:rPr lang="en-US" sz="1400" u="none" strike="noStrike" kern="1200" baseline="0" dirty="0" smtClean="0"/>
                        <a:t>. Tutoring in theoretical modeling of </a:t>
                      </a:r>
                      <a:r>
                        <a:rPr lang="en-US" sz="1400" u="none" strike="noStrike" kern="1200" baseline="0" dirty="0" err="1" smtClean="0"/>
                        <a:t>multiferroic</a:t>
                      </a:r>
                      <a:r>
                        <a:rPr lang="en-US" sz="1400" u="none" strike="noStrike" kern="1200" baseline="0" dirty="0" smtClean="0"/>
                        <a:t> properties and vibrational</a:t>
                      </a:r>
                      <a:r>
                        <a:rPr lang="pl-PL" sz="1400" u="none" strike="noStrike" kern="1200" baseline="0" dirty="0" smtClean="0"/>
                        <a:t> </a:t>
                      </a:r>
                      <a:r>
                        <a:rPr lang="en-US" sz="1400" u="none" strike="noStrike" kern="1200" baseline="0" dirty="0" smtClean="0"/>
                        <a:t>spectroscopy of surfaces and interfaces.</a:t>
                      </a:r>
                      <a:endParaRPr lang="pl-PL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u="none" strike="noStrike" kern="1200" baseline="0" dirty="0" smtClean="0"/>
                        <a:t>2019</a:t>
                      </a:r>
                      <a:endParaRPr lang="pl-PL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815082733"/>
                  </a:ext>
                </a:extLst>
              </a:tr>
              <a:tr h="672310">
                <a:tc>
                  <a:txBody>
                    <a:bodyPr/>
                    <a:lstStyle/>
                    <a:p>
                      <a:pPr algn="ctr"/>
                      <a:r>
                        <a:rPr lang="pl-PL" sz="1400" u="none" strike="noStrike" kern="1200" baseline="0" dirty="0" smtClean="0"/>
                        <a:t>NC</a:t>
                      </a:r>
                      <a:endParaRPr lang="pl-PL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u="none" strike="noStrike" kern="1200" baseline="0" dirty="0" smtClean="0"/>
                        <a:t>Trainings in Soft Skills: Project management, Results presentations, IP searching, Product</a:t>
                      </a:r>
                      <a:r>
                        <a:rPr lang="pl-PL" sz="1400" u="none" strike="noStrike" kern="1200" baseline="0" dirty="0" smtClean="0"/>
                        <a:t> </a:t>
                      </a:r>
                      <a:r>
                        <a:rPr lang="en-US" sz="1400" u="none" strike="noStrike" kern="1200" baseline="0" dirty="0" smtClean="0"/>
                        <a:t>marketing; Training “From Lab to Industry” – How to established Startup company – financial,</a:t>
                      </a:r>
                      <a:r>
                        <a:rPr lang="pl-PL" sz="1400" u="none" strike="noStrike" kern="1200" baseline="0" dirty="0" smtClean="0"/>
                        <a:t> </a:t>
                      </a:r>
                      <a:r>
                        <a:rPr lang="en-US" sz="1400" u="none" strike="noStrike" kern="1200" baseline="0" dirty="0" smtClean="0"/>
                        <a:t>management and product development aspects.</a:t>
                      </a:r>
                      <a:endParaRPr lang="pl-PL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u="none" strike="noStrike" kern="1200" baseline="0" dirty="0" smtClean="0"/>
                        <a:t>2018/</a:t>
                      </a:r>
                    </a:p>
                    <a:p>
                      <a:pPr algn="ctr"/>
                      <a:r>
                        <a:rPr lang="pl-PL" sz="1400" u="none" strike="noStrike" kern="1200" baseline="0" dirty="0" smtClean="0"/>
                        <a:t>2019</a:t>
                      </a:r>
                      <a:endParaRPr lang="pl-PL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965508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0263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81178" y="194388"/>
            <a:ext cx="628192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AU" b="1" i="1" dirty="0" smtClean="0"/>
              <a:t>TRANSFERR</a:t>
            </a:r>
            <a:r>
              <a:rPr lang="pl-PL" b="1" i="1" dirty="0" smtClean="0"/>
              <a:t> </a:t>
            </a:r>
            <a:r>
              <a:rPr lang="pl-PL" b="1" i="1" dirty="0" err="1" smtClean="0"/>
              <a:t>Trainings</a:t>
            </a:r>
            <a:r>
              <a:rPr lang="pl-PL" b="1" i="1" dirty="0" smtClean="0"/>
              <a:t> and</a:t>
            </a:r>
            <a:r>
              <a:rPr lang="en-AU" b="1" i="1" dirty="0" smtClean="0"/>
              <a:t> </a:t>
            </a:r>
            <a:r>
              <a:rPr lang="pl-PL" b="1" i="1" dirty="0" err="1" smtClean="0"/>
              <a:t>Workshops</a:t>
            </a:r>
            <a:endParaRPr lang="pl-PL" b="1" i="1" dirty="0" smtClean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50081062"/>
              </p:ext>
            </p:extLst>
          </p:nvPr>
        </p:nvGraphicFramePr>
        <p:xfrm>
          <a:off x="164592" y="483518"/>
          <a:ext cx="8551926" cy="4511597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131570">
                  <a:extLst>
                    <a:ext uri="{9D8B030D-6E8A-4147-A177-3AD203B41FA5}">
                      <a16:colId xmlns:a16="http://schemas.microsoft.com/office/drawing/2014/main" xmlns="" val="1265662393"/>
                    </a:ext>
                  </a:extLst>
                </a:gridCol>
                <a:gridCol w="6264778">
                  <a:extLst>
                    <a:ext uri="{9D8B030D-6E8A-4147-A177-3AD203B41FA5}">
                      <a16:colId xmlns:a16="http://schemas.microsoft.com/office/drawing/2014/main" xmlns="" val="738752593"/>
                    </a:ext>
                  </a:extLst>
                </a:gridCol>
                <a:gridCol w="1155578">
                  <a:extLst>
                    <a:ext uri="{9D8B030D-6E8A-4147-A177-3AD203B41FA5}">
                      <a16:colId xmlns:a16="http://schemas.microsoft.com/office/drawing/2014/main" xmlns="" val="3280385468"/>
                    </a:ext>
                  </a:extLst>
                </a:gridCol>
              </a:tblGrid>
              <a:tr h="273360">
                <a:tc>
                  <a:txBody>
                    <a:bodyPr/>
                    <a:lstStyle/>
                    <a:p>
                      <a:pPr algn="ctr"/>
                      <a:r>
                        <a:rPr lang="pl-PL" sz="1400" u="none" strike="noStrike" kern="1200" baseline="0" dirty="0" err="1" smtClean="0"/>
                        <a:t>Organizer</a:t>
                      </a:r>
                      <a:endParaRPr lang="pl-PL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u="none" strike="noStrike" kern="1200" baseline="0" dirty="0" smtClean="0"/>
                        <a:t>Activity</a:t>
                      </a:r>
                      <a:endParaRPr lang="pl-PL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u="none" strike="noStrike" kern="1200" baseline="0" dirty="0" smtClean="0"/>
                        <a:t>Period</a:t>
                      </a:r>
                      <a:endParaRPr lang="pl-PL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117514511"/>
                  </a:ext>
                </a:extLst>
              </a:tr>
              <a:tr h="480227">
                <a:tc>
                  <a:txBody>
                    <a:bodyPr/>
                    <a:lstStyle/>
                    <a:p>
                      <a:pPr algn="ctr"/>
                      <a:r>
                        <a:rPr lang="pl-PL" sz="1400" u="none" strike="noStrike" kern="1200" baseline="0" dirty="0" smtClean="0"/>
                        <a:t>VU</a:t>
                      </a:r>
                      <a:endParaRPr lang="pl-PL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u="none" strike="noStrike" kern="1200" baseline="0" dirty="0" smtClean="0"/>
                        <a:t>Training in chemical routes synthesis; dielectric and transport properties measurements.</a:t>
                      </a:r>
                      <a:endParaRPr lang="pl-PL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2018</a:t>
                      </a:r>
                      <a:endParaRPr lang="pl-PL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67021074"/>
                  </a:ext>
                </a:extLst>
              </a:tr>
              <a:tr h="335837">
                <a:tc>
                  <a:txBody>
                    <a:bodyPr/>
                    <a:lstStyle/>
                    <a:p>
                      <a:pPr algn="ctr"/>
                      <a:r>
                        <a:rPr lang="pl-PL" sz="1400" u="none" strike="noStrike" kern="1200" baseline="0" dirty="0" smtClean="0"/>
                        <a:t>FSGSU</a:t>
                      </a:r>
                      <a:endParaRPr lang="pl-PL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u="none" strike="noStrike" kern="1200" baseline="0" dirty="0" smtClean="0"/>
                        <a:t>Workshop about sol-gel synthesis routes of nanostructures fabrication;</a:t>
                      </a:r>
                      <a:endParaRPr lang="pl-PL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2018</a:t>
                      </a:r>
                      <a:endParaRPr lang="pl-PL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920618072"/>
                  </a:ext>
                </a:extLst>
              </a:tr>
              <a:tr h="480227">
                <a:tc>
                  <a:txBody>
                    <a:bodyPr/>
                    <a:lstStyle/>
                    <a:p>
                      <a:pPr algn="ctr"/>
                      <a:r>
                        <a:rPr lang="pl-PL" sz="1400" u="none" strike="noStrike" kern="1200" baseline="0" dirty="0" smtClean="0"/>
                        <a:t>UA</a:t>
                      </a:r>
                      <a:endParaRPr lang="pl-PL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u="none" strike="noStrike" kern="1200" baseline="0" dirty="0" smtClean="0"/>
                        <a:t>Workshop for local-scale investigations (AFM, HR-(S)TEM measurements) and </a:t>
                      </a:r>
                      <a:r>
                        <a:rPr lang="en-US" sz="1400" u="none" strike="noStrike" kern="1200" baseline="0" dirty="0" err="1" smtClean="0"/>
                        <a:t>Magnetoelectric</a:t>
                      </a:r>
                      <a:r>
                        <a:rPr lang="pl-PL" sz="1400" u="none" strike="noStrike" kern="1200" baseline="0" dirty="0" smtClean="0"/>
                        <a:t> </a:t>
                      </a:r>
                      <a:r>
                        <a:rPr lang="pl-PL" sz="1400" u="none" strike="noStrike" kern="1200" baseline="0" dirty="0" err="1" smtClean="0"/>
                        <a:t>coupling</a:t>
                      </a:r>
                      <a:r>
                        <a:rPr lang="pl-PL" sz="1400" u="none" strike="noStrike" kern="1200" baseline="0" dirty="0" smtClean="0"/>
                        <a:t> </a:t>
                      </a:r>
                      <a:r>
                        <a:rPr lang="pl-PL" sz="1400" u="none" strike="noStrike" kern="1200" baseline="0" dirty="0" err="1" smtClean="0"/>
                        <a:t>measurements</a:t>
                      </a:r>
                      <a:r>
                        <a:rPr lang="pl-PL" sz="1400" u="none" strike="noStrike" kern="1200" baseline="0" dirty="0" smtClean="0"/>
                        <a:t>.</a:t>
                      </a:r>
                      <a:endParaRPr lang="pl-PL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2019</a:t>
                      </a:r>
                      <a:endParaRPr lang="pl-PL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925247011"/>
                  </a:ext>
                </a:extLst>
              </a:tr>
              <a:tr h="687094">
                <a:tc>
                  <a:txBody>
                    <a:bodyPr/>
                    <a:lstStyle/>
                    <a:p>
                      <a:pPr algn="ctr"/>
                      <a:r>
                        <a:rPr lang="pl-PL" sz="1400" u="none" strike="noStrike" kern="1200" baseline="0" dirty="0" smtClean="0"/>
                        <a:t>HZG</a:t>
                      </a:r>
                      <a:endParaRPr lang="pl-PL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u="none" strike="noStrike" kern="1200" baseline="0" dirty="0" smtClean="0"/>
                        <a:t>Training in structural investigations using synchrotron and neutron scattering </a:t>
                      </a:r>
                      <a:r>
                        <a:rPr lang="pl-PL" sz="1400" u="none" strike="noStrike" kern="1200" baseline="0" dirty="0" smtClean="0"/>
                        <a:t>t</a:t>
                      </a:r>
                      <a:r>
                        <a:rPr lang="en-US" sz="1400" u="none" strike="noStrike" kern="1200" baseline="0" dirty="0" err="1" smtClean="0"/>
                        <a:t>echniques</a:t>
                      </a:r>
                      <a:r>
                        <a:rPr lang="en-US" sz="1400" u="none" strike="noStrike" kern="1200" baseline="0" dirty="0" smtClean="0"/>
                        <a:t> (incl.</a:t>
                      </a:r>
                      <a:r>
                        <a:rPr lang="pl-PL" sz="1400" u="none" strike="noStrike" kern="1200" baseline="0" dirty="0" smtClean="0"/>
                        <a:t> </a:t>
                      </a:r>
                      <a:r>
                        <a:rPr lang="en-US" sz="1400" u="none" strike="noStrike" kern="1200" baseline="0" dirty="0" smtClean="0"/>
                        <a:t>temperature dependent measurements and measurements in magnetic field).</a:t>
                      </a:r>
                      <a:endParaRPr lang="pl-PL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2019</a:t>
                      </a:r>
                      <a:endParaRPr lang="pl-PL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534312908"/>
                  </a:ext>
                </a:extLst>
              </a:tr>
              <a:tr h="480227">
                <a:tc>
                  <a:txBody>
                    <a:bodyPr/>
                    <a:lstStyle/>
                    <a:p>
                      <a:pPr algn="ctr"/>
                      <a:r>
                        <a:rPr lang="pl-PL" sz="1400" u="none" strike="noStrike" kern="1200" baseline="0" dirty="0" smtClean="0"/>
                        <a:t>SPMRC</a:t>
                      </a:r>
                      <a:endParaRPr lang="pl-PL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u="none" strike="noStrike" kern="1200" baseline="0" dirty="0" smtClean="0"/>
                        <a:t>Teaching of methods and software tools to determine and refine magnetic and crystal structure</a:t>
                      </a:r>
                      <a:r>
                        <a:rPr lang="pl-PL" sz="1400" u="none" strike="noStrike" kern="1200" baseline="0" dirty="0" smtClean="0"/>
                        <a:t> </a:t>
                      </a:r>
                      <a:r>
                        <a:rPr lang="pl-PL" sz="1400" u="none" strike="noStrike" kern="1200" baseline="0" dirty="0" err="1" smtClean="0"/>
                        <a:t>based</a:t>
                      </a:r>
                      <a:r>
                        <a:rPr lang="pl-PL" sz="1400" u="none" strike="noStrike" kern="1200" baseline="0" dirty="0" smtClean="0"/>
                        <a:t> on </a:t>
                      </a:r>
                      <a:r>
                        <a:rPr lang="pl-PL" sz="1400" u="none" strike="noStrike" kern="1200" baseline="0" dirty="0" err="1" smtClean="0"/>
                        <a:t>diffraction</a:t>
                      </a:r>
                      <a:r>
                        <a:rPr lang="pl-PL" sz="1400" u="none" strike="noStrike" kern="1200" baseline="0" dirty="0" smtClean="0"/>
                        <a:t> data.</a:t>
                      </a:r>
                      <a:endParaRPr lang="pl-PL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2018/</a:t>
                      </a:r>
                    </a:p>
                    <a:p>
                      <a:pPr algn="ctr"/>
                      <a:r>
                        <a:rPr lang="pl-PL" sz="1400" dirty="0" smtClean="0"/>
                        <a:t>2019</a:t>
                      </a:r>
                      <a:endParaRPr lang="pl-PL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133823553"/>
                  </a:ext>
                </a:extLst>
              </a:tr>
              <a:tr h="273360">
                <a:tc>
                  <a:txBody>
                    <a:bodyPr/>
                    <a:lstStyle/>
                    <a:p>
                      <a:pPr algn="ctr"/>
                      <a:r>
                        <a:rPr lang="pl-PL" sz="1400" u="none" strike="noStrike" kern="1200" baseline="0" dirty="0" smtClean="0"/>
                        <a:t>ILTSR</a:t>
                      </a:r>
                      <a:endParaRPr lang="pl-PL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u="none" strike="noStrike" kern="1200" baseline="0" dirty="0" smtClean="0"/>
                        <a:t>Training “Your Career Development in Science” (for ESR).</a:t>
                      </a:r>
                      <a:endParaRPr lang="pl-PL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u="none" strike="noStrike" kern="1200" baseline="0" dirty="0" smtClean="0"/>
                        <a:t>2020</a:t>
                      </a:r>
                      <a:endParaRPr lang="pl-PL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3495084745"/>
                  </a:ext>
                </a:extLst>
              </a:tr>
              <a:tr h="687094">
                <a:tc>
                  <a:txBody>
                    <a:bodyPr/>
                    <a:lstStyle/>
                    <a:p>
                      <a:pPr algn="ctr"/>
                      <a:r>
                        <a:rPr lang="pl-PL" sz="1400" u="none" strike="noStrike" kern="1200" baseline="0" dirty="0" err="1" smtClean="0"/>
                        <a:t>IoP</a:t>
                      </a:r>
                      <a:endParaRPr lang="pl-PL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u="none" strike="noStrike" kern="1200" baseline="0" dirty="0" smtClean="0"/>
                        <a:t>Education and training on theoretical methods to study size effects on physical properties of</a:t>
                      </a:r>
                      <a:r>
                        <a:rPr lang="pl-PL" sz="1400" u="none" strike="noStrike" kern="1200" baseline="0" dirty="0" smtClean="0"/>
                        <a:t> </a:t>
                      </a:r>
                      <a:r>
                        <a:rPr lang="en-US" sz="1400" u="none" strike="noStrike" kern="1200" baseline="0" dirty="0" err="1" smtClean="0"/>
                        <a:t>nanoferroics</a:t>
                      </a:r>
                      <a:r>
                        <a:rPr lang="en-US" sz="1400" u="none" strike="noStrike" kern="1200" baseline="0" dirty="0" smtClean="0"/>
                        <a:t>. Tutoring in theoretical modeling of </a:t>
                      </a:r>
                      <a:r>
                        <a:rPr lang="en-US" sz="1400" u="none" strike="noStrike" kern="1200" baseline="0" dirty="0" err="1" smtClean="0"/>
                        <a:t>multiferroic</a:t>
                      </a:r>
                      <a:r>
                        <a:rPr lang="en-US" sz="1400" u="none" strike="noStrike" kern="1200" baseline="0" dirty="0" smtClean="0"/>
                        <a:t> properties and vibrational</a:t>
                      </a:r>
                      <a:r>
                        <a:rPr lang="pl-PL" sz="1400" u="none" strike="noStrike" kern="1200" baseline="0" dirty="0" smtClean="0"/>
                        <a:t> </a:t>
                      </a:r>
                      <a:r>
                        <a:rPr lang="en-US" sz="1400" u="none" strike="noStrike" kern="1200" baseline="0" dirty="0" smtClean="0"/>
                        <a:t>spectroscopy of surfaces and interfaces.</a:t>
                      </a:r>
                      <a:endParaRPr lang="pl-PL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u="none" strike="noStrike" kern="1200" baseline="0" dirty="0" smtClean="0"/>
                        <a:t>2019</a:t>
                      </a:r>
                      <a:endParaRPr lang="pl-PL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2815082733"/>
                  </a:ext>
                </a:extLst>
              </a:tr>
              <a:tr h="687094">
                <a:tc>
                  <a:txBody>
                    <a:bodyPr/>
                    <a:lstStyle/>
                    <a:p>
                      <a:pPr algn="ctr"/>
                      <a:r>
                        <a:rPr lang="pl-PL" sz="1400" u="none" strike="noStrike" kern="1200" baseline="0" dirty="0" smtClean="0"/>
                        <a:t>NC</a:t>
                      </a:r>
                      <a:endParaRPr lang="pl-PL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u="none" strike="noStrike" kern="1200" baseline="0" dirty="0" smtClean="0"/>
                        <a:t>Trainings in Soft Skills: Project management, Results presentations, IP searching, Product</a:t>
                      </a:r>
                      <a:r>
                        <a:rPr lang="pl-PL" sz="1400" u="none" strike="noStrike" kern="1200" baseline="0" dirty="0" smtClean="0"/>
                        <a:t> </a:t>
                      </a:r>
                      <a:r>
                        <a:rPr lang="en-US" sz="1400" u="none" strike="noStrike" kern="1200" baseline="0" dirty="0" smtClean="0"/>
                        <a:t>marketing; Training “From Lab to Industry” – How to established Startup company – financial,</a:t>
                      </a:r>
                      <a:r>
                        <a:rPr lang="pl-PL" sz="1400" u="none" strike="noStrike" kern="1200" baseline="0" dirty="0" smtClean="0"/>
                        <a:t> </a:t>
                      </a:r>
                      <a:r>
                        <a:rPr lang="en-US" sz="1400" u="none" strike="noStrike" kern="1200" baseline="0" dirty="0" smtClean="0"/>
                        <a:t>management and product development aspects.</a:t>
                      </a:r>
                      <a:endParaRPr lang="pl-PL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u="none" strike="noStrike" kern="1200" baseline="0" dirty="0" smtClean="0"/>
                        <a:t>2018/</a:t>
                      </a:r>
                    </a:p>
                    <a:p>
                      <a:pPr algn="ctr"/>
                      <a:r>
                        <a:rPr lang="pl-PL" sz="1400" u="none" strike="noStrike" kern="1200" baseline="0" dirty="0" smtClean="0"/>
                        <a:t>2019</a:t>
                      </a:r>
                      <a:endParaRPr lang="pl-PL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96550843"/>
                  </a:ext>
                </a:extLst>
              </a:tr>
            </a:tbl>
          </a:graphicData>
        </a:graphic>
      </p:graphicFrame>
      <p:pic>
        <p:nvPicPr>
          <p:cNvPr id="11" name="Obraz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59984" y="699542"/>
            <a:ext cx="552725" cy="512673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59984" y="1115594"/>
            <a:ext cx="552725" cy="51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014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546354" y="551004"/>
            <a:ext cx="628192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AU" b="1" i="1" dirty="0" smtClean="0"/>
              <a:t>TRANSFERR </a:t>
            </a:r>
            <a:r>
              <a:rPr lang="en-AU" b="1" i="1" dirty="0" smtClean="0"/>
              <a:t>Conferences</a:t>
            </a:r>
            <a:endParaRPr lang="pl-PL" b="1" i="1" dirty="0" smtClean="0"/>
          </a:p>
        </p:txBody>
      </p:sp>
      <p:sp>
        <p:nvSpPr>
          <p:cNvPr id="5" name="pole tekstowe 4"/>
          <p:cNvSpPr txBox="1"/>
          <p:nvPr/>
        </p:nvSpPr>
        <p:spPr>
          <a:xfrm>
            <a:off x="562356" y="1122426"/>
            <a:ext cx="2269998" cy="3000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pl-PL" sz="1500" i="1" dirty="0" smtClean="0">
                <a:solidFill>
                  <a:srgbClr val="0070C0"/>
                </a:solidFill>
              </a:rPr>
              <a:t>Past</a:t>
            </a:r>
            <a:endParaRPr lang="en-AU" sz="1500" i="1" dirty="0">
              <a:solidFill>
                <a:srgbClr val="0070C0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62356" y="3423796"/>
            <a:ext cx="2269998" cy="3000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pl-PL" sz="1500" i="1" dirty="0" smtClean="0">
                <a:solidFill>
                  <a:srgbClr val="0070C0"/>
                </a:solidFill>
              </a:rPr>
              <a:t>On-</a:t>
            </a:r>
            <a:r>
              <a:rPr lang="pl-PL" sz="1500" i="1" dirty="0" err="1" smtClean="0">
                <a:solidFill>
                  <a:srgbClr val="0070C0"/>
                </a:solidFill>
              </a:rPr>
              <a:t>going</a:t>
            </a:r>
            <a:endParaRPr lang="en-AU" sz="1500" i="1" dirty="0">
              <a:solidFill>
                <a:srgbClr val="0070C0"/>
              </a:solidFill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562356" y="1391250"/>
            <a:ext cx="8403336" cy="187230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spcAft>
                <a:spcPts val="450"/>
              </a:spcAft>
            </a:pPr>
            <a:r>
              <a:rPr lang="en-US" dirty="0" smtClean="0"/>
              <a:t>VII Republican Scientific Conference of Students and Graduate Students "Current problems of physics and technology", Gomel, Belarus (FSGSU</a:t>
            </a:r>
            <a:r>
              <a:rPr lang="pl-PL" dirty="0" smtClean="0"/>
              <a:t>) - 2018, </a:t>
            </a:r>
            <a:r>
              <a:rPr lang="pl-PL" dirty="0" err="1" smtClean="0"/>
              <a:t>April</a:t>
            </a:r>
            <a:r>
              <a:rPr lang="pl-PL" dirty="0" smtClean="0"/>
              <a:t> 25 </a:t>
            </a:r>
          </a:p>
          <a:p>
            <a:pPr>
              <a:spcAft>
                <a:spcPts val="450"/>
              </a:spcAft>
            </a:pPr>
            <a:r>
              <a:rPr lang="en-US" dirty="0" smtClean="0"/>
              <a:t>REMAT 2018 – 5th International Conference on Rare Earth Materials, Wroclaw, Poland (ILTSR PAS)</a:t>
            </a:r>
            <a:endParaRPr lang="pl-PL" dirty="0" smtClean="0"/>
          </a:p>
          <a:p>
            <a:pPr>
              <a:spcAft>
                <a:spcPts val="450"/>
              </a:spcAft>
            </a:pPr>
            <a:r>
              <a:rPr lang="en-US" dirty="0" smtClean="0"/>
              <a:t>Conference "Actual problems of solid state physics", Minsk, Belarus (SPMRC)</a:t>
            </a:r>
            <a:r>
              <a:rPr lang="pl-PL" dirty="0" smtClean="0"/>
              <a:t> - </a:t>
            </a:r>
            <a:r>
              <a:rPr lang="en-US" dirty="0" smtClean="0"/>
              <a:t> </a:t>
            </a:r>
            <a:r>
              <a:rPr lang="pl-PL" dirty="0" smtClean="0"/>
              <a:t>2018, </a:t>
            </a:r>
            <a:r>
              <a:rPr lang="pl-PL" dirty="0" err="1" smtClean="0"/>
              <a:t>September</a:t>
            </a:r>
            <a:r>
              <a:rPr lang="pl-PL" dirty="0" smtClean="0"/>
              <a:t> 24-28</a:t>
            </a: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539552" y="3651870"/>
            <a:ext cx="7200800" cy="3462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pl-PL" dirty="0" smtClean="0"/>
              <a:t>4th International Conference „OXYGENALIA 2018“, </a:t>
            </a:r>
            <a:r>
              <a:rPr lang="pl-PL" dirty="0" err="1" smtClean="0"/>
              <a:t>Vilnius</a:t>
            </a:r>
            <a:r>
              <a:rPr lang="pl-PL" dirty="0" smtClean="0"/>
              <a:t>, </a:t>
            </a:r>
            <a:r>
              <a:rPr lang="pl-PL" dirty="0" err="1" smtClean="0"/>
              <a:t>Lithuania</a:t>
            </a:r>
            <a:r>
              <a:rPr lang="pl-PL" dirty="0" smtClean="0"/>
              <a:t>, (</a:t>
            </a:r>
            <a:r>
              <a:rPr lang="pl-PL" dirty="0" smtClean="0"/>
              <a:t>VU)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64152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43608" y="987574"/>
            <a:ext cx="6858000" cy="2471997"/>
          </a:xfrm>
        </p:spPr>
        <p:txBody>
          <a:bodyPr>
            <a:normAutofit/>
          </a:bodyPr>
          <a:lstStyle/>
          <a:p>
            <a:r>
              <a:rPr lang="pl-PL" sz="2400" dirty="0" err="1" smtClean="0">
                <a:solidFill>
                  <a:schemeClr val="tx1"/>
                </a:solidFill>
              </a:rPr>
              <a:t>Secondments</a:t>
            </a:r>
            <a:r>
              <a:rPr lang="pl-PL" sz="2400" dirty="0" smtClean="0">
                <a:solidFill>
                  <a:schemeClr val="tx1"/>
                </a:solidFill>
              </a:rPr>
              <a:t> for period </a:t>
            </a:r>
            <a:r>
              <a:rPr lang="pl-PL" sz="2400" dirty="0" smtClean="0">
                <a:solidFill>
                  <a:schemeClr val="tx1"/>
                </a:solidFill>
              </a:rPr>
              <a:t>1–11 </a:t>
            </a:r>
            <a:r>
              <a:rPr lang="pl-PL" sz="2400" dirty="0" err="1" smtClean="0">
                <a:solidFill>
                  <a:schemeClr val="tx1"/>
                </a:solidFill>
              </a:rPr>
              <a:t>month</a:t>
            </a:r>
            <a:endParaRPr lang="pl-PL" sz="2400" dirty="0" smtClean="0">
              <a:solidFill>
                <a:schemeClr val="tx1"/>
              </a:solidFill>
            </a:endParaRPr>
          </a:p>
          <a:p>
            <a:r>
              <a:rPr lang="pl-PL" sz="2400" dirty="0" err="1" smtClean="0">
                <a:solidFill>
                  <a:schemeClr val="tx1"/>
                </a:solidFill>
              </a:rPr>
              <a:t>Planned</a:t>
            </a:r>
            <a:r>
              <a:rPr lang="pl-PL" sz="2400" dirty="0">
                <a:solidFill>
                  <a:schemeClr val="tx1"/>
                </a:solidFill>
              </a:rPr>
              <a:t>:</a:t>
            </a:r>
            <a:r>
              <a:rPr lang="pl-PL" sz="2400" dirty="0" smtClean="0">
                <a:solidFill>
                  <a:schemeClr val="tx1"/>
                </a:solidFill>
              </a:rPr>
              <a:t> 36</a:t>
            </a:r>
          </a:p>
          <a:p>
            <a:r>
              <a:rPr lang="pl-PL" sz="2400" dirty="0" err="1" smtClean="0">
                <a:solidFill>
                  <a:schemeClr val="tx1"/>
                </a:solidFill>
              </a:rPr>
              <a:t>Performed</a:t>
            </a:r>
            <a:r>
              <a:rPr lang="pl-PL" sz="2400" dirty="0" smtClean="0">
                <a:solidFill>
                  <a:schemeClr val="tx1"/>
                </a:solidFill>
              </a:rPr>
              <a:t> </a:t>
            </a:r>
            <a:r>
              <a:rPr lang="pl-PL" sz="2400" dirty="0" err="1" smtClean="0">
                <a:solidFill>
                  <a:schemeClr val="tx1"/>
                </a:solidFill>
              </a:rPr>
              <a:t>(or</a:t>
            </a:r>
            <a:r>
              <a:rPr lang="pl-PL" sz="2400" dirty="0" smtClean="0">
                <a:solidFill>
                  <a:schemeClr val="tx1"/>
                </a:solidFill>
              </a:rPr>
              <a:t> </a:t>
            </a:r>
            <a:r>
              <a:rPr lang="pl-PL" sz="2400" dirty="0" err="1" smtClean="0">
                <a:solidFill>
                  <a:schemeClr val="tx1"/>
                </a:solidFill>
              </a:rPr>
              <a:t>started</a:t>
            </a:r>
            <a:r>
              <a:rPr lang="pl-PL" sz="2400" dirty="0" smtClean="0">
                <a:solidFill>
                  <a:schemeClr val="tx1"/>
                </a:solidFill>
              </a:rPr>
              <a:t>): </a:t>
            </a:r>
            <a:r>
              <a:rPr lang="pl-PL" sz="2400" dirty="0" smtClean="0">
                <a:solidFill>
                  <a:schemeClr val="tx1"/>
                </a:solidFill>
              </a:rPr>
              <a:t>25</a:t>
            </a:r>
          </a:p>
          <a:p>
            <a:endParaRPr lang="pl-PL" sz="2400" dirty="0">
              <a:solidFill>
                <a:schemeClr val="tx1"/>
              </a:solidFill>
            </a:endParaRPr>
          </a:p>
        </p:txBody>
      </p:sp>
      <p:cxnSp>
        <p:nvCxnSpPr>
          <p:cNvPr id="7" name="Łącznik prosty ze strzałką 6"/>
          <p:cNvCxnSpPr/>
          <p:nvPr/>
        </p:nvCxnSpPr>
        <p:spPr>
          <a:xfrm>
            <a:off x="3921529" y="3541222"/>
            <a:ext cx="10099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3778135" y="3232457"/>
            <a:ext cx="1296785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pl-PL" sz="1200" dirty="0" err="1"/>
              <a:t>a</a:t>
            </a:r>
            <a:r>
              <a:rPr lang="pl-PL" sz="1200" dirty="0" err="1" smtClean="0"/>
              <a:t>fter</a:t>
            </a:r>
            <a:r>
              <a:rPr lang="pl-PL" sz="1200" dirty="0" smtClean="0"/>
              <a:t> </a:t>
            </a:r>
            <a:r>
              <a:rPr lang="pl-PL" sz="1200" dirty="0" err="1" smtClean="0"/>
              <a:t>changes</a:t>
            </a:r>
            <a:endParaRPr lang="pl-PL" sz="1200" dirty="0"/>
          </a:p>
        </p:txBody>
      </p:sp>
      <p:pic>
        <p:nvPicPr>
          <p:cNvPr id="10" name="Symbol zastępczy zawartości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659" y="2386662"/>
            <a:ext cx="2849022" cy="2633360"/>
          </a:xfrm>
          <a:prstGeom prst="rect">
            <a:avLst/>
          </a:prstGeom>
        </p:spPr>
      </p:pic>
      <p:pic>
        <p:nvPicPr>
          <p:cNvPr id="11" name="Symbol zastępczy zawartości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93672" y="2337408"/>
            <a:ext cx="3182784" cy="2826630"/>
          </a:xfrm>
          <a:prstGeom prst="rect">
            <a:avLst/>
          </a:prstGeom>
        </p:spPr>
      </p:pic>
      <p:sp>
        <p:nvSpPr>
          <p:cNvPr id="12" name="Tytuł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Secondments</a:t>
            </a:r>
            <a:endParaRPr kumimoji="0" lang="pl-PL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176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1552</Words>
  <Application>Microsoft Office PowerPoint</Application>
  <PresentationFormat>Pokaz na ekranie (16:9)</PresentationFormat>
  <Paragraphs>274</Paragraphs>
  <Slides>26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27" baseType="lpstr">
      <vt:lpstr>Motyw pakietu Office</vt:lpstr>
      <vt:lpstr> 2nd Supervisory Board Meeting </vt:lpstr>
      <vt:lpstr>Agenda</vt:lpstr>
      <vt:lpstr>Research </vt:lpstr>
      <vt:lpstr>Deliverables</vt:lpstr>
      <vt:lpstr>Dissemination &amp; communication</vt:lpstr>
      <vt:lpstr>Slajd 6</vt:lpstr>
      <vt:lpstr>Slajd 7</vt:lpstr>
      <vt:lpstr>Slajd 8</vt:lpstr>
      <vt:lpstr>Slajd 9</vt:lpstr>
      <vt:lpstr>Agenda</vt:lpstr>
      <vt:lpstr>Slajd 11</vt:lpstr>
      <vt:lpstr>Slajd 12</vt:lpstr>
      <vt:lpstr>Slajd 13</vt:lpstr>
      <vt:lpstr>Agenda</vt:lpstr>
      <vt:lpstr>Secondments reporting</vt:lpstr>
      <vt:lpstr>Brochure </vt:lpstr>
      <vt:lpstr>Agenda</vt:lpstr>
      <vt:lpstr>Dissemination &amp; communication</vt:lpstr>
      <vt:lpstr>Agenda</vt:lpstr>
      <vt:lpstr>Slajd 20</vt:lpstr>
      <vt:lpstr>Agenda</vt:lpstr>
      <vt:lpstr>To be reported to Coordinator</vt:lpstr>
      <vt:lpstr>Financial report</vt:lpstr>
      <vt:lpstr>Agenda</vt:lpstr>
      <vt:lpstr>Next SB meeting</vt:lpstr>
      <vt:lpstr>Others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Ann</dc:creator>
  <cp:lastModifiedBy>Ann</cp:lastModifiedBy>
  <cp:revision>42</cp:revision>
  <dcterms:created xsi:type="dcterms:W3CDTF">2018-01-30T21:03:02Z</dcterms:created>
  <dcterms:modified xsi:type="dcterms:W3CDTF">2018-10-10T23:43:56Z</dcterms:modified>
</cp:coreProperties>
</file>